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48" r:id="rId1"/>
    <p:sldMasterId id="2147483660" r:id="rId2"/>
  </p:sldMasterIdLst>
  <p:notesMasterIdLst>
    <p:notesMasterId r:id="rId42"/>
  </p:notesMasterIdLst>
  <p:sldIdLst>
    <p:sldId id="256" r:id="rId3"/>
    <p:sldId id="257" r:id="rId4"/>
    <p:sldId id="258" r:id="rId5"/>
    <p:sldId id="293" r:id="rId6"/>
    <p:sldId id="294"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Lst>
  <p:sldSz cx="12192000" cy="6858000"/>
  <p:notesSz cx="6858000" cy="9144000"/>
  <p:embeddedFontLst>
    <p:embeddedFont>
      <p:font typeface="Calibri" panose="020F0502020204030204" pitchFamily="34" charset="0"/>
      <p:regular r:id="rId43"/>
      <p:bold r:id="rId44"/>
      <p:italic r:id="rId45"/>
      <p:boldItalic r:id="rId46"/>
    </p:embeddedFont>
    <p:embeddedFont>
      <p:font typeface="Cambria" panose="02040503050406030204" pitchFamily="18" charset="0"/>
      <p:regular r:id="rId47"/>
      <p:bold r:id="rId48"/>
      <p:italic r:id="rId49"/>
      <p:boldItalic r:id="rId50"/>
    </p:embeddedFont>
    <p:embeddedFont>
      <p:font typeface="Corbel" panose="020B0503020204020204" pitchFamily="34" charset="0"/>
      <p:regular r:id="rId51"/>
      <p:bold r:id="rId52"/>
      <p:italic r:id="rId53"/>
      <p:boldItalic r:id="rId54"/>
    </p:embeddedFont>
    <p:embeddedFont>
      <p:font typeface="Noto Sans Symbols" panose="020B0604020202020204" charset="0"/>
      <p:regular r:id="rId55"/>
      <p:bold r:id="rId56"/>
    </p:embeddedFont>
    <p:embeddedFont>
      <p:font typeface="Oswald" panose="00000500000000000000" pitchFamily="2" charset="0"/>
      <p:regular r:id="rId57"/>
      <p:bold r:id="rId58"/>
    </p:embeddedFont>
    <p:embeddedFont>
      <p:font typeface="Raleway" pitchFamily="2" charset="0"/>
      <p:regular r:id="rId59"/>
      <p:bold r:id="rId60"/>
      <p:italic r:id="rId61"/>
      <p:boldItalic r:id="rId62"/>
    </p:embeddedFont>
    <p:embeddedFont>
      <p:font typeface="Vitesse Medium" pitchFamily="50" charset="0"/>
      <p:regular r:id="rId63"/>
      <p: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7" roundtripDataSignature="AMtx7mjjpV1huvI1eSG7OLV9USYiC4/Xe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7A5E548-C055-4C6E-B230-D2CF77413E14}">
  <a:tblStyle styleId="{C7A5E548-C055-4C6E-B230-D2CF77413E14}"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notesMaster" Target="notesMasters/notesMaster1.xml"/><Relationship Id="rId47" Type="http://schemas.openxmlformats.org/officeDocument/2006/relationships/font" Target="fonts/font5.fntdata"/><Relationship Id="rId63" Type="http://schemas.openxmlformats.org/officeDocument/2006/relationships/font" Target="fonts/font21.fntdata"/><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 Target="slides/slide3.xml"/><Relationship Id="rId61" Type="http://schemas.openxmlformats.org/officeDocument/2006/relationships/font" Target="fonts/font19.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59" Type="http://schemas.openxmlformats.org/officeDocument/2006/relationships/font" Target="fonts/font17.fntdata"/><Relationship Id="rId67" Type="http://customschemas.google.com/relationships/presentationmetadata" Target="meta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8.fntdata"/><Relationship Id="rId55"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 name="Google Shape;8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7" name="Google Shape;29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7" name="Google Shape;30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9" name="Google Shape;32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3" name="Google Shape;35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3" name="Google Shape;38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2" name="Google Shape;40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4" name="Google Shape;41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1" name="Google Shape;42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8" name="Google Shape;42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5" name="Google Shape;43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6" name="Google Shape;44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5" name="Google Shape;45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6" name="Google Shape;46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8" name="Google Shape;47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9" name="Google Shape;48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1" name="Google Shape;50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2" name="Google Shape;51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9" name="Google Shape;51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6" name="Google Shape;52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7" name="Google Shape;53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 name="Google Shape;10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7" name="Google Shape;54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7" name="Google Shape;55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4" name="Google Shape;564;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4" name="Google Shape;57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5" name="Google Shape;58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5" name="Google Shape;59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2" name="Google Shape;60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3" name="Google Shape;613;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 name="Google Shape;14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4" name="Google Shape;17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0" name="Google Shape;21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 name="Google Shape;25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0" name="Google Shape;29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6"/>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5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5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84"/>
        <p:cNvGrpSpPr/>
        <p:nvPr/>
      </p:nvGrpSpPr>
      <p:grpSpPr>
        <a:xfrm>
          <a:off x="0" y="0"/>
          <a:ext cx="0" cy="0"/>
          <a:chOff x="0" y="0"/>
          <a:chExt cx="0" cy="0"/>
        </a:xfrm>
      </p:grpSpPr>
      <p:sp>
        <p:nvSpPr>
          <p:cNvPr id="85" name="Google Shape;85;p42"/>
          <p:cNvSpPr txBox="1">
            <a:spLocks noGrp="1"/>
          </p:cNvSpPr>
          <p:nvPr>
            <p:ph type="title"/>
          </p:nvPr>
        </p:nvSpPr>
        <p:spPr>
          <a:xfrm>
            <a:off x="5960224" y="180975"/>
            <a:ext cx="6231776" cy="628650"/>
          </a:xfrm>
          <a:prstGeom prst="rect">
            <a:avLst/>
          </a:prstGeom>
          <a:noFill/>
          <a:ln>
            <a:noFill/>
          </a:ln>
        </p:spPr>
        <p:txBody>
          <a:bodyPr spcFirstLastPara="1" wrap="square" lIns="91425" tIns="45700" rIns="91425" bIns="45700" anchor="t" anchorCtr="0">
            <a:noAutofit/>
          </a:bodyPr>
          <a:lstStyle>
            <a:lvl1pPr marR="0" lvl="0" algn="l" rtl="0">
              <a:lnSpc>
                <a:spcPct val="85000"/>
              </a:lnSpc>
              <a:spcBef>
                <a:spcPts val="0"/>
              </a:spcBef>
              <a:spcAft>
                <a:spcPts val="0"/>
              </a:spcAft>
              <a:buClr>
                <a:schemeClr val="lt2"/>
              </a:buClr>
              <a:buSzPts val="4000"/>
              <a:buFont typeface="Oswald"/>
              <a:buNone/>
              <a:defRPr sz="4000" i="0" u="none" strike="noStrike" cap="none">
                <a:solidFill>
                  <a:schemeClr val="lt2"/>
                </a:solidFill>
                <a:latin typeface="Oswald"/>
                <a:ea typeface="Oswald"/>
                <a:cs typeface="Oswald"/>
                <a:sym typeface="Oswa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8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4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4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4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4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4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5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5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5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5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51"/>
          <p:cNvSpPr>
            <a:spLocks noGrp="1"/>
          </p:cNvSpPr>
          <p:nvPr>
            <p:ph type="pic" idx="2"/>
          </p:nvPr>
        </p:nvSpPr>
        <p:spPr>
          <a:xfrm>
            <a:off x="5183188" y="987425"/>
            <a:ext cx="6172200" cy="4873625"/>
          </a:xfrm>
          <a:prstGeom prst="rect">
            <a:avLst/>
          </a:prstGeom>
          <a:noFill/>
          <a:ln>
            <a:noFill/>
          </a:ln>
        </p:spPr>
      </p:sp>
      <p:sp>
        <p:nvSpPr>
          <p:cNvPr id="64" name="Google Shape;64;p5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39"/>
          <p:cNvPicPr preferRelativeResize="0"/>
          <p:nvPr/>
        </p:nvPicPr>
        <p:blipFill rotWithShape="1">
          <a:blip r:embed="rId13" cstate="screen">
            <a:alphaModFix amt="15000"/>
            <a:extLst>
              <a:ext uri="{28A0092B-C50C-407E-A947-70E740481C1C}">
                <a14:useLocalDpi xmlns:a14="http://schemas.microsoft.com/office/drawing/2010/main"/>
              </a:ext>
            </a:extLst>
          </a:blip>
          <a:srcRect/>
          <a:stretch/>
        </p:blipFill>
        <p:spPr>
          <a:xfrm>
            <a:off x="-32657" y="0"/>
            <a:ext cx="12227242" cy="1590643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pic>
        <p:nvPicPr>
          <p:cNvPr id="81" name="Google Shape;81;p41"/>
          <p:cNvPicPr preferRelativeResize="0"/>
          <p:nvPr/>
        </p:nvPicPr>
        <p:blipFill rotWithShape="1">
          <a:blip r:embed="rId4" cstate="screen">
            <a:alphaModFix amt="15000"/>
            <a:extLst>
              <a:ext uri="{28A0092B-C50C-407E-A947-70E740481C1C}">
                <a14:useLocalDpi xmlns:a14="http://schemas.microsoft.com/office/drawing/2010/main"/>
              </a:ext>
            </a:extLst>
          </a:blip>
          <a:srcRect/>
          <a:stretch/>
        </p:blipFill>
        <p:spPr>
          <a:xfrm>
            <a:off x="-32657" y="1"/>
            <a:ext cx="12227242" cy="6858000"/>
          </a:xfrm>
          <a:prstGeom prst="rect">
            <a:avLst/>
          </a:prstGeom>
          <a:noFill/>
          <a:ln>
            <a:noFill/>
          </a:ln>
        </p:spPr>
      </p:pic>
      <p:sp>
        <p:nvSpPr>
          <p:cNvPr id="82" name="Google Shape;82;p41"/>
          <p:cNvSpPr txBox="1"/>
          <p:nvPr/>
        </p:nvSpPr>
        <p:spPr>
          <a:xfrm>
            <a:off x="0" y="-1588"/>
            <a:ext cx="12192000" cy="935038"/>
          </a:xfrm>
          <a:prstGeom prst="rect">
            <a:avLst/>
          </a:prstGeom>
          <a:solidFill>
            <a:srgbClr val="217A1C"/>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Arial"/>
              <a:ea typeface="Arial"/>
              <a:cs typeface="Arial"/>
              <a:sym typeface="Arial"/>
            </a:endParaRPr>
          </a:p>
        </p:txBody>
      </p:sp>
      <p:pic>
        <p:nvPicPr>
          <p:cNvPr id="83" name="Google Shape;83;p4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42875" y="85083"/>
            <a:ext cx="3808476" cy="76169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1" r:id="rId1"/>
    <p:sldLayoutId id="2147483662"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42.jpe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62.jpe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66.jpe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68.jpe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70.jpe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2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84.jpg"/><Relationship Id="rId5" Type="http://schemas.openxmlformats.org/officeDocument/2006/relationships/image" Target="../media/image83.jpeg"/><Relationship Id="rId4" Type="http://schemas.openxmlformats.org/officeDocument/2006/relationships/image" Target="../media/image82.jpeg"/></Relationships>
</file>

<file path=ppt/slides/_rels/slide2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90.jpg"/><Relationship Id="rId5" Type="http://schemas.openxmlformats.org/officeDocument/2006/relationships/image" Target="../media/image89.jpg"/><Relationship Id="rId4" Type="http://schemas.openxmlformats.org/officeDocument/2006/relationships/image" Target="../media/image88.jpg"/></Relationships>
</file>

<file path=ppt/slides/_rels/slide3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93.jpeg"/><Relationship Id="rId4" Type="http://schemas.openxmlformats.org/officeDocument/2006/relationships/image" Target="../media/image92.jpeg"/></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96.jpeg"/><Relationship Id="rId4" Type="http://schemas.openxmlformats.org/officeDocument/2006/relationships/image" Target="../media/image95.jpeg"/></Relationships>
</file>

<file path=ppt/slides/_rels/slide3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100.jpeg"/><Relationship Id="rId4" Type="http://schemas.openxmlformats.org/officeDocument/2006/relationships/image" Target="../media/image99.jpeg"/></Relationships>
</file>

<file path=ppt/slides/_rels/slide3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jpeg"/></Relationships>
</file>

<file path=ppt/slides/_rels/slide3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107.jpeg"/><Relationship Id="rId4" Type="http://schemas.openxmlformats.org/officeDocument/2006/relationships/image" Target="../media/image106.jpeg"/></Relationships>
</file>

<file path=ppt/slides/_rels/slide3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39.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
          <p:cNvSpPr txBox="1"/>
          <p:nvPr/>
        </p:nvSpPr>
        <p:spPr>
          <a:xfrm>
            <a:off x="540277" y="517403"/>
            <a:ext cx="6496190" cy="3206415"/>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dirty="0">
                <a:solidFill>
                  <a:srgbClr val="000000"/>
                </a:solidFill>
                <a:latin typeface="Vitesse Medium" pitchFamily="50" charset="0"/>
                <a:sym typeface="Arial"/>
              </a:rPr>
              <a:t>PROGRAM </a:t>
            </a:r>
            <a:endParaRPr sz="1400" b="0" i="0" u="none" strike="noStrike" cap="none" dirty="0">
              <a:solidFill>
                <a:srgbClr val="000000"/>
              </a:solidFill>
              <a:latin typeface="Vitesse Medium" pitchFamily="50" charset="0"/>
              <a:sym typeface="Arial"/>
            </a:endParaRPr>
          </a:p>
          <a:p>
            <a:pPr marL="0" marR="0" lvl="0" indent="0" algn="l" rtl="0">
              <a:lnSpc>
                <a:spcPct val="100000"/>
              </a:lnSpc>
              <a:spcBef>
                <a:spcPts val="0"/>
              </a:spcBef>
              <a:spcAft>
                <a:spcPts val="0"/>
              </a:spcAft>
              <a:buClr>
                <a:srgbClr val="000000"/>
              </a:buClr>
              <a:buSzPts val="6600"/>
              <a:buFont typeface="Arial"/>
              <a:buNone/>
            </a:pPr>
            <a:r>
              <a:rPr lang="en-US" sz="6600" b="1" i="0" u="none" strike="noStrike" cap="none" dirty="0">
                <a:solidFill>
                  <a:srgbClr val="000000"/>
                </a:solidFill>
                <a:latin typeface="Vitesse Medium" pitchFamily="50" charset="0"/>
                <a:sym typeface="Arial"/>
              </a:rPr>
              <a:t>CATALOG</a:t>
            </a:r>
            <a:br>
              <a:rPr lang="en-US" sz="6600" b="1" i="0" u="none" strike="noStrike" cap="none" dirty="0">
                <a:solidFill>
                  <a:srgbClr val="000000"/>
                </a:solidFill>
                <a:latin typeface="Vitesse Medium" pitchFamily="50" charset="0"/>
                <a:sym typeface="Arial"/>
              </a:rPr>
            </a:br>
            <a:r>
              <a:rPr lang="en-US" sz="4400" b="1" i="0" u="none" strike="noStrike" cap="none" dirty="0">
                <a:solidFill>
                  <a:srgbClr val="000000"/>
                </a:solidFill>
                <a:latin typeface="Vitesse Medium" pitchFamily="50" charset="0"/>
                <a:sym typeface="Arial"/>
              </a:rPr>
              <a:t>2023</a:t>
            </a:r>
            <a:endParaRPr sz="3200" b="0" i="0" u="none" strike="noStrike" cap="none" dirty="0">
              <a:solidFill>
                <a:schemeClr val="dk1"/>
              </a:solidFill>
              <a:latin typeface="Vitesse Medium" pitchFamily="50" charset="0"/>
              <a:sym typeface="Arial"/>
            </a:endParaRPr>
          </a:p>
        </p:txBody>
      </p:sp>
      <p:pic>
        <p:nvPicPr>
          <p:cNvPr id="1026" name="Picture 2">
            <a:extLst>
              <a:ext uri="{FF2B5EF4-FFF2-40B4-BE49-F238E27FC236}">
                <a16:creationId xmlns:a16="http://schemas.microsoft.com/office/drawing/2014/main" id="{CA073A65-8943-3E9C-C94A-A0A06B48C06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51095" y="835239"/>
            <a:ext cx="5427830" cy="542782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0">
              <a:lnSpc>
                <a:spcPct val="85000"/>
              </a:lnSpc>
              <a:spcBef>
                <a:spcPts val="0"/>
              </a:spcBef>
              <a:spcAft>
                <a:spcPts val="0"/>
              </a:spcAft>
              <a:buClr>
                <a:schemeClr val="lt2"/>
              </a:buClr>
              <a:buSzPts val="4000"/>
              <a:buFont typeface="Arial"/>
              <a:buNone/>
            </a:pPr>
            <a:r>
              <a:rPr lang="en-US"/>
              <a:t>TROOP ACTIVITIES</a:t>
            </a:r>
            <a:endParaRPr/>
          </a:p>
        </p:txBody>
      </p:sp>
      <p:grpSp>
        <p:nvGrpSpPr>
          <p:cNvPr id="254" name="Google Shape;254;p8"/>
          <p:cNvGrpSpPr/>
          <p:nvPr/>
        </p:nvGrpSpPr>
        <p:grpSpPr>
          <a:xfrm>
            <a:off x="1681009" y="1110343"/>
            <a:ext cx="8829468" cy="5577832"/>
            <a:chOff x="199504" y="1110343"/>
            <a:chExt cx="11793065" cy="5577832"/>
          </a:xfrm>
        </p:grpSpPr>
        <p:pic>
          <p:nvPicPr>
            <p:cNvPr id="255" name="Google Shape;255;p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99504" y="1110343"/>
              <a:ext cx="3801386" cy="1975588"/>
            </a:xfrm>
            <a:prstGeom prst="rect">
              <a:avLst/>
            </a:prstGeom>
            <a:noFill/>
            <a:ln>
              <a:noFill/>
            </a:ln>
          </p:spPr>
        </p:pic>
        <p:pic>
          <p:nvPicPr>
            <p:cNvPr id="256" name="Google Shape;256;p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195308" y="1113666"/>
              <a:ext cx="3801385" cy="1975588"/>
            </a:xfrm>
            <a:prstGeom prst="rect">
              <a:avLst/>
            </a:prstGeom>
            <a:noFill/>
            <a:ln>
              <a:noFill/>
            </a:ln>
          </p:spPr>
        </p:pic>
        <p:pic>
          <p:nvPicPr>
            <p:cNvPr id="257" name="Google Shape;257;p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188552" y="1112004"/>
              <a:ext cx="3801386" cy="1973927"/>
            </a:xfrm>
            <a:prstGeom prst="rect">
              <a:avLst/>
            </a:prstGeom>
            <a:noFill/>
            <a:ln>
              <a:noFill/>
            </a:ln>
          </p:spPr>
        </p:pic>
        <p:sp>
          <p:nvSpPr>
            <p:cNvPr id="258" name="Google Shape;258;p8"/>
            <p:cNvSpPr txBox="1"/>
            <p:nvPr/>
          </p:nvSpPr>
          <p:spPr>
            <a:xfrm>
              <a:off x="199504" y="3084270"/>
              <a:ext cx="3801300" cy="756000"/>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Beavers are considered a keystone species. Learn how beavers shape their environment for themselves and other plants and animals.</a:t>
              </a:r>
              <a:endParaRPr sz="2800" b="0" i="0" u="none" strike="noStrike" cap="none">
                <a:solidFill>
                  <a:schemeClr val="dk1"/>
                </a:solidFill>
                <a:latin typeface="Arial"/>
                <a:ea typeface="Arial"/>
                <a:cs typeface="Arial"/>
                <a:sym typeface="Arial"/>
              </a:endParaRPr>
            </a:p>
          </p:txBody>
        </p:sp>
        <p:sp>
          <p:nvSpPr>
            <p:cNvPr id="259" name="Google Shape;259;p8"/>
            <p:cNvSpPr txBox="1"/>
            <p:nvPr/>
          </p:nvSpPr>
          <p:spPr>
            <a:xfrm>
              <a:off x="4195308" y="3084270"/>
              <a:ext cx="3801300" cy="756000"/>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A 5 mile hike is a requirement for advancement. Tomahawk is a perfect place to do this. This activity pairs well with a trip to Logging Camp.</a:t>
              </a:r>
              <a:endParaRPr sz="2800" b="0" i="0" u="none" strike="noStrike" cap="none">
                <a:solidFill>
                  <a:schemeClr val="dk1"/>
                </a:solidFill>
                <a:latin typeface="Arial"/>
                <a:ea typeface="Arial"/>
                <a:cs typeface="Arial"/>
                <a:sym typeface="Arial"/>
              </a:endParaRPr>
            </a:p>
          </p:txBody>
        </p:sp>
        <p:sp>
          <p:nvSpPr>
            <p:cNvPr id="260" name="Google Shape;260;p8"/>
            <p:cNvSpPr txBox="1"/>
            <p:nvPr/>
          </p:nvSpPr>
          <p:spPr>
            <a:xfrm>
              <a:off x="8188552" y="3084270"/>
              <a:ext cx="3801300" cy="756000"/>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This fast paced game at the beach will build up an appetite. Afterwards, enjoy some tenderized watermelon.</a:t>
              </a:r>
              <a:endParaRPr sz="2800" b="0" i="0" u="none" strike="noStrike" cap="none">
                <a:solidFill>
                  <a:schemeClr val="dk1"/>
                </a:solidFill>
                <a:latin typeface="Arial"/>
                <a:ea typeface="Arial"/>
                <a:cs typeface="Arial"/>
                <a:sym typeface="Arial"/>
              </a:endParaRPr>
            </a:p>
          </p:txBody>
        </p:sp>
        <p:pic>
          <p:nvPicPr>
            <p:cNvPr id="261" name="Google Shape;261;p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99504" y="3958248"/>
              <a:ext cx="3801386" cy="1975590"/>
            </a:xfrm>
            <a:prstGeom prst="rect">
              <a:avLst/>
            </a:prstGeom>
            <a:noFill/>
            <a:ln>
              <a:noFill/>
            </a:ln>
          </p:spPr>
        </p:pic>
        <p:pic>
          <p:nvPicPr>
            <p:cNvPr id="262" name="Google Shape;262;p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195308" y="3961571"/>
              <a:ext cx="3801385" cy="1975588"/>
            </a:xfrm>
            <a:prstGeom prst="rect">
              <a:avLst/>
            </a:prstGeom>
            <a:noFill/>
            <a:ln>
              <a:noFill/>
            </a:ln>
          </p:spPr>
        </p:pic>
        <p:pic>
          <p:nvPicPr>
            <p:cNvPr id="263" name="Google Shape;263;p8"/>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8188552" y="3958248"/>
              <a:ext cx="3801384" cy="1975588"/>
            </a:xfrm>
            <a:prstGeom prst="rect">
              <a:avLst/>
            </a:prstGeom>
            <a:noFill/>
            <a:ln>
              <a:noFill/>
            </a:ln>
          </p:spPr>
        </p:pic>
        <p:sp>
          <p:nvSpPr>
            <p:cNvPr id="264" name="Google Shape;264;p8"/>
            <p:cNvSpPr txBox="1"/>
            <p:nvPr/>
          </p:nvSpPr>
          <p:spPr>
            <a:xfrm>
              <a:off x="199504" y="5932175"/>
              <a:ext cx="3801300" cy="756000"/>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Learn and practice your lashing while building a useful camp gadget in Scoutcraft. </a:t>
              </a:r>
              <a:endParaRPr sz="2800" b="0" i="0" u="none" strike="noStrike" cap="none">
                <a:solidFill>
                  <a:schemeClr val="dk1"/>
                </a:solidFill>
                <a:latin typeface="Arial"/>
                <a:ea typeface="Arial"/>
                <a:cs typeface="Arial"/>
                <a:sym typeface="Arial"/>
              </a:endParaRPr>
            </a:p>
          </p:txBody>
        </p:sp>
        <p:sp>
          <p:nvSpPr>
            <p:cNvPr id="265" name="Google Shape;265;p8"/>
            <p:cNvSpPr txBox="1"/>
            <p:nvPr/>
          </p:nvSpPr>
          <p:spPr>
            <a:xfrm>
              <a:off x="4195308" y="5932175"/>
              <a:ext cx="3801300" cy="756000"/>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Learn about leave no trace or go on nature walk. Bog walk not available in White Pine. </a:t>
              </a:r>
              <a:endParaRPr sz="2800" b="0" i="0" u="none" strike="noStrike" cap="none">
                <a:solidFill>
                  <a:schemeClr val="dk1"/>
                </a:solidFill>
                <a:latin typeface="Arial"/>
                <a:ea typeface="Arial"/>
                <a:cs typeface="Arial"/>
                <a:sym typeface="Arial"/>
              </a:endParaRPr>
            </a:p>
          </p:txBody>
        </p:sp>
        <p:sp>
          <p:nvSpPr>
            <p:cNvPr id="266" name="Google Shape;266;p8"/>
            <p:cNvSpPr txBox="1"/>
            <p:nvPr/>
          </p:nvSpPr>
          <p:spPr>
            <a:xfrm>
              <a:off x="8188552" y="5932175"/>
              <a:ext cx="3801300" cy="756000"/>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Sometimes your campsite is the best place to be. If you’d like extra time to do your own thing or rest let us know.</a:t>
              </a:r>
              <a:endParaRPr sz="2800" b="0" i="0" u="none" strike="noStrike" cap="none">
                <a:solidFill>
                  <a:schemeClr val="dk1"/>
                </a:solidFill>
                <a:latin typeface="Arial"/>
                <a:ea typeface="Arial"/>
                <a:cs typeface="Arial"/>
                <a:sym typeface="Arial"/>
              </a:endParaRPr>
            </a:p>
          </p:txBody>
        </p:sp>
        <p:sp>
          <p:nvSpPr>
            <p:cNvPr id="267" name="Google Shape;267;p8"/>
            <p:cNvSpPr/>
            <p:nvPr/>
          </p:nvSpPr>
          <p:spPr>
            <a:xfrm>
              <a:off x="8188552" y="2517679"/>
              <a:ext cx="3798900" cy="561600"/>
            </a:xfrm>
            <a:prstGeom prst="rect">
              <a:avLst/>
            </a:prstGeom>
            <a:solidFill>
              <a:srgbClr val="A6A6A6">
                <a:alpha val="39215"/>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orbel"/>
                <a:ea typeface="Corbel"/>
                <a:cs typeface="Corbel"/>
                <a:sym typeface="Corbel"/>
              </a:endParaRPr>
            </a:p>
          </p:txBody>
        </p:sp>
        <p:sp>
          <p:nvSpPr>
            <p:cNvPr id="268" name="Google Shape;268;p8"/>
            <p:cNvSpPr txBox="1"/>
            <p:nvPr/>
          </p:nvSpPr>
          <p:spPr>
            <a:xfrm>
              <a:off x="8188552" y="2517679"/>
              <a:ext cx="3028800" cy="563400"/>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WATERMELON MAUL</a:t>
              </a:r>
              <a:endParaRPr sz="2800" b="0" i="0" u="none" strike="noStrike" cap="none">
                <a:solidFill>
                  <a:schemeClr val="dk1"/>
                </a:solidFill>
                <a:latin typeface="Arial"/>
                <a:ea typeface="Arial"/>
                <a:cs typeface="Arial"/>
                <a:sym typeface="Arial"/>
              </a:endParaRPr>
            </a:p>
          </p:txBody>
        </p:sp>
        <p:sp>
          <p:nvSpPr>
            <p:cNvPr id="269" name="Google Shape;269;p8"/>
            <p:cNvSpPr txBox="1"/>
            <p:nvPr/>
          </p:nvSpPr>
          <p:spPr>
            <a:xfrm>
              <a:off x="11296684" y="2625681"/>
              <a:ext cx="547500" cy="355500"/>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2800"/>
                <a:buFont typeface="Corbel"/>
                <a:buNone/>
              </a:pPr>
              <a:endParaRPr sz="2800" b="0" i="0" u="none" strike="noStrike" cap="none">
                <a:solidFill>
                  <a:schemeClr val="dk1"/>
                </a:solidFill>
                <a:latin typeface="Arial"/>
                <a:ea typeface="Arial"/>
                <a:cs typeface="Arial"/>
                <a:sym typeface="Arial"/>
              </a:endParaRPr>
            </a:p>
          </p:txBody>
        </p:sp>
        <p:sp>
          <p:nvSpPr>
            <p:cNvPr id="270" name="Google Shape;270;p8"/>
            <p:cNvSpPr/>
            <p:nvPr/>
          </p:nvSpPr>
          <p:spPr>
            <a:xfrm>
              <a:off x="4187633" y="2525988"/>
              <a:ext cx="3801300" cy="561600"/>
            </a:xfrm>
            <a:prstGeom prst="rect">
              <a:avLst/>
            </a:prstGeom>
            <a:solidFill>
              <a:srgbClr val="A6A6A6">
                <a:alpha val="39215"/>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orbel"/>
                <a:ea typeface="Corbel"/>
                <a:cs typeface="Corbel"/>
                <a:sym typeface="Corbel"/>
              </a:endParaRPr>
            </a:p>
          </p:txBody>
        </p:sp>
        <p:sp>
          <p:nvSpPr>
            <p:cNvPr id="271" name="Google Shape;271;p8"/>
            <p:cNvSpPr txBox="1"/>
            <p:nvPr/>
          </p:nvSpPr>
          <p:spPr>
            <a:xfrm>
              <a:off x="4187633" y="2525988"/>
              <a:ext cx="3028800" cy="563400"/>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5 MILE HIKE</a:t>
              </a:r>
              <a:endParaRPr sz="2800" b="0" i="0" u="none" strike="noStrike" cap="none">
                <a:solidFill>
                  <a:schemeClr val="dk1"/>
                </a:solidFill>
                <a:latin typeface="Arial"/>
                <a:ea typeface="Arial"/>
                <a:cs typeface="Arial"/>
                <a:sym typeface="Arial"/>
              </a:endParaRPr>
            </a:p>
          </p:txBody>
        </p:sp>
        <p:sp>
          <p:nvSpPr>
            <p:cNvPr id="272" name="Google Shape;272;p8"/>
            <p:cNvSpPr txBox="1"/>
            <p:nvPr/>
          </p:nvSpPr>
          <p:spPr>
            <a:xfrm>
              <a:off x="7295765" y="2633988"/>
              <a:ext cx="549900" cy="355500"/>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2800"/>
                <a:buFont typeface="Corbel"/>
                <a:buNone/>
              </a:pPr>
              <a:endParaRPr sz="2800" b="0" i="0" u="none" strike="noStrike" cap="none">
                <a:solidFill>
                  <a:schemeClr val="dk1"/>
                </a:solidFill>
                <a:latin typeface="Arial"/>
                <a:ea typeface="Arial"/>
                <a:cs typeface="Arial"/>
                <a:sym typeface="Arial"/>
              </a:endParaRPr>
            </a:p>
          </p:txBody>
        </p:sp>
        <p:sp>
          <p:nvSpPr>
            <p:cNvPr id="273" name="Google Shape;273;p8"/>
            <p:cNvSpPr/>
            <p:nvPr/>
          </p:nvSpPr>
          <p:spPr>
            <a:xfrm>
              <a:off x="199504" y="2514356"/>
              <a:ext cx="3798900" cy="561600"/>
            </a:xfrm>
            <a:prstGeom prst="rect">
              <a:avLst/>
            </a:prstGeom>
            <a:solidFill>
              <a:srgbClr val="A6A6A6">
                <a:alpha val="39215"/>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orbel"/>
                <a:ea typeface="Corbel"/>
                <a:cs typeface="Corbel"/>
                <a:sym typeface="Corbel"/>
              </a:endParaRPr>
            </a:p>
          </p:txBody>
        </p:sp>
        <p:sp>
          <p:nvSpPr>
            <p:cNvPr id="274" name="Google Shape;274;p8"/>
            <p:cNvSpPr txBox="1"/>
            <p:nvPr/>
          </p:nvSpPr>
          <p:spPr>
            <a:xfrm>
              <a:off x="199504" y="2514356"/>
              <a:ext cx="3028800" cy="563400"/>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BEAVER TAILS</a:t>
              </a:r>
              <a:endParaRPr sz="2800" b="0" i="0" u="none" strike="noStrike" cap="none">
                <a:solidFill>
                  <a:schemeClr val="dk1"/>
                </a:solidFill>
                <a:latin typeface="Arial"/>
                <a:ea typeface="Arial"/>
                <a:cs typeface="Arial"/>
                <a:sym typeface="Arial"/>
              </a:endParaRPr>
            </a:p>
          </p:txBody>
        </p:sp>
        <p:sp>
          <p:nvSpPr>
            <p:cNvPr id="275" name="Google Shape;275;p8"/>
            <p:cNvSpPr txBox="1"/>
            <p:nvPr/>
          </p:nvSpPr>
          <p:spPr>
            <a:xfrm>
              <a:off x="3307636" y="2622358"/>
              <a:ext cx="547500" cy="357300"/>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2800"/>
                <a:buFont typeface="Corbel"/>
                <a:buNone/>
              </a:pPr>
              <a:endParaRPr sz="2800" b="0" i="0" u="none" strike="noStrike" cap="none">
                <a:solidFill>
                  <a:schemeClr val="dk1"/>
                </a:solidFill>
                <a:latin typeface="Arial"/>
                <a:ea typeface="Arial"/>
                <a:cs typeface="Arial"/>
                <a:sym typeface="Arial"/>
              </a:endParaRPr>
            </a:p>
          </p:txBody>
        </p:sp>
        <p:sp>
          <p:nvSpPr>
            <p:cNvPr id="276" name="Google Shape;276;p8"/>
            <p:cNvSpPr/>
            <p:nvPr/>
          </p:nvSpPr>
          <p:spPr>
            <a:xfrm>
              <a:off x="8193669" y="5368907"/>
              <a:ext cx="3798900" cy="559800"/>
            </a:xfrm>
            <a:prstGeom prst="rect">
              <a:avLst/>
            </a:prstGeom>
            <a:solidFill>
              <a:srgbClr val="A6A6A6">
                <a:alpha val="39215"/>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orbel"/>
                <a:ea typeface="Corbel"/>
                <a:cs typeface="Corbel"/>
                <a:sym typeface="Corbel"/>
              </a:endParaRPr>
            </a:p>
          </p:txBody>
        </p:sp>
        <p:sp>
          <p:nvSpPr>
            <p:cNvPr id="277" name="Google Shape;277;p8"/>
            <p:cNvSpPr txBox="1"/>
            <p:nvPr/>
          </p:nvSpPr>
          <p:spPr>
            <a:xfrm>
              <a:off x="8193669" y="5368907"/>
              <a:ext cx="3028800" cy="561600"/>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Campsite/Free Time</a:t>
              </a:r>
              <a:endParaRPr sz="2800" b="0" i="0" u="none" strike="noStrike" cap="none">
                <a:solidFill>
                  <a:schemeClr val="dk1"/>
                </a:solidFill>
                <a:latin typeface="Arial"/>
                <a:ea typeface="Arial"/>
                <a:cs typeface="Arial"/>
                <a:sym typeface="Arial"/>
              </a:endParaRPr>
            </a:p>
          </p:txBody>
        </p:sp>
        <p:sp>
          <p:nvSpPr>
            <p:cNvPr id="278" name="Google Shape;278;p8"/>
            <p:cNvSpPr txBox="1"/>
            <p:nvPr/>
          </p:nvSpPr>
          <p:spPr>
            <a:xfrm>
              <a:off x="11301800" y="5475247"/>
              <a:ext cx="547500" cy="357300"/>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2800"/>
                <a:buFont typeface="Corbel"/>
                <a:buNone/>
              </a:pPr>
              <a:endParaRPr sz="2800" b="0" i="0" u="none" strike="noStrike" cap="none">
                <a:solidFill>
                  <a:schemeClr val="dk1"/>
                </a:solidFill>
                <a:latin typeface="Arial"/>
                <a:ea typeface="Arial"/>
                <a:cs typeface="Arial"/>
                <a:sym typeface="Arial"/>
              </a:endParaRPr>
            </a:p>
          </p:txBody>
        </p:sp>
        <p:sp>
          <p:nvSpPr>
            <p:cNvPr id="279" name="Google Shape;279;p8"/>
            <p:cNvSpPr/>
            <p:nvPr/>
          </p:nvSpPr>
          <p:spPr>
            <a:xfrm>
              <a:off x="4192749" y="5377216"/>
              <a:ext cx="3801300" cy="559800"/>
            </a:xfrm>
            <a:prstGeom prst="rect">
              <a:avLst/>
            </a:prstGeom>
            <a:solidFill>
              <a:srgbClr val="A6A6A6">
                <a:alpha val="39215"/>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orbel"/>
                <a:ea typeface="Corbel"/>
                <a:cs typeface="Corbel"/>
                <a:sym typeface="Corbel"/>
              </a:endParaRPr>
            </a:p>
          </p:txBody>
        </p:sp>
        <p:sp>
          <p:nvSpPr>
            <p:cNvPr id="280" name="Google Shape;280;p8"/>
            <p:cNvSpPr txBox="1"/>
            <p:nvPr/>
          </p:nvSpPr>
          <p:spPr>
            <a:xfrm>
              <a:off x="4192749" y="5377216"/>
              <a:ext cx="3028800" cy="563400"/>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NATURE /BOG HIKE</a:t>
              </a:r>
              <a:endParaRPr sz="2800" b="0" i="0" u="none" strike="noStrike" cap="none">
                <a:solidFill>
                  <a:schemeClr val="dk1"/>
                </a:solidFill>
                <a:latin typeface="Arial"/>
                <a:ea typeface="Arial"/>
                <a:cs typeface="Arial"/>
                <a:sym typeface="Arial"/>
              </a:endParaRPr>
            </a:p>
          </p:txBody>
        </p:sp>
        <p:sp>
          <p:nvSpPr>
            <p:cNvPr id="281" name="Google Shape;281;p8"/>
            <p:cNvSpPr txBox="1"/>
            <p:nvPr/>
          </p:nvSpPr>
          <p:spPr>
            <a:xfrm>
              <a:off x="7300881" y="5483555"/>
              <a:ext cx="549900" cy="357300"/>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2800"/>
                <a:buFont typeface="Corbel"/>
                <a:buNone/>
              </a:pPr>
              <a:endParaRPr sz="2800" b="0" i="0" u="none" strike="noStrike" cap="none">
                <a:solidFill>
                  <a:schemeClr val="dk1"/>
                </a:solidFill>
                <a:latin typeface="Arial"/>
                <a:ea typeface="Arial"/>
                <a:cs typeface="Arial"/>
                <a:sym typeface="Arial"/>
              </a:endParaRPr>
            </a:p>
          </p:txBody>
        </p:sp>
        <p:sp>
          <p:nvSpPr>
            <p:cNvPr id="282" name="Google Shape;282;p8"/>
            <p:cNvSpPr/>
            <p:nvPr/>
          </p:nvSpPr>
          <p:spPr>
            <a:xfrm>
              <a:off x="204622" y="5365584"/>
              <a:ext cx="3798900" cy="559800"/>
            </a:xfrm>
            <a:prstGeom prst="rect">
              <a:avLst/>
            </a:prstGeom>
            <a:solidFill>
              <a:srgbClr val="A6A6A6">
                <a:alpha val="39215"/>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orbel"/>
                <a:ea typeface="Corbel"/>
                <a:cs typeface="Corbel"/>
                <a:sym typeface="Corbel"/>
              </a:endParaRPr>
            </a:p>
          </p:txBody>
        </p:sp>
        <p:sp>
          <p:nvSpPr>
            <p:cNvPr id="283" name="Google Shape;283;p8"/>
            <p:cNvSpPr txBox="1"/>
            <p:nvPr/>
          </p:nvSpPr>
          <p:spPr>
            <a:xfrm>
              <a:off x="204622" y="5365584"/>
              <a:ext cx="3028800" cy="563400"/>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PIONEER POWER</a:t>
              </a:r>
              <a:endParaRPr sz="2800" b="0" i="0" u="none" strike="noStrike" cap="none">
                <a:solidFill>
                  <a:schemeClr val="dk1"/>
                </a:solidFill>
                <a:latin typeface="Arial"/>
                <a:ea typeface="Arial"/>
                <a:cs typeface="Arial"/>
                <a:sym typeface="Arial"/>
              </a:endParaRPr>
            </a:p>
          </p:txBody>
        </p:sp>
        <p:sp>
          <p:nvSpPr>
            <p:cNvPr id="284" name="Google Shape;284;p8"/>
            <p:cNvSpPr txBox="1"/>
            <p:nvPr/>
          </p:nvSpPr>
          <p:spPr>
            <a:xfrm>
              <a:off x="3312752" y="5473586"/>
              <a:ext cx="547500" cy="355500"/>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2800"/>
                <a:buFont typeface="Corbel"/>
                <a:buNone/>
              </a:pPr>
              <a:endParaRPr sz="2800" b="0" i="0" u="none" strike="noStrike" cap="none">
                <a:solidFill>
                  <a:schemeClr val="dk1"/>
                </a:solidFill>
                <a:latin typeface="Arial"/>
                <a:ea typeface="Arial"/>
                <a:cs typeface="Arial"/>
                <a:sym typeface="Arial"/>
              </a:endParaRPr>
            </a:p>
          </p:txBody>
        </p:sp>
        <p:sp>
          <p:nvSpPr>
            <p:cNvPr id="285" name="Google Shape;285;p8"/>
            <p:cNvSpPr/>
            <p:nvPr/>
          </p:nvSpPr>
          <p:spPr>
            <a:xfrm>
              <a:off x="4200425" y="3958248"/>
              <a:ext cx="3798900" cy="561600"/>
            </a:xfrm>
            <a:prstGeom prst="rect">
              <a:avLst/>
            </a:prstGeom>
            <a:solidFill>
              <a:srgbClr val="A6A6A6">
                <a:alpha val="39215"/>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orbel"/>
                <a:ea typeface="Corbel"/>
                <a:cs typeface="Corbel"/>
                <a:sym typeface="Corbel"/>
              </a:endParaRPr>
            </a:p>
          </p:txBody>
        </p:sp>
        <p:sp>
          <p:nvSpPr>
            <p:cNvPr id="286" name="Google Shape;286;p8"/>
            <p:cNvSpPr txBox="1"/>
            <p:nvPr/>
          </p:nvSpPr>
          <p:spPr>
            <a:xfrm>
              <a:off x="4200425" y="3958248"/>
              <a:ext cx="3026400" cy="563400"/>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LEAVE NO TRACE</a:t>
              </a:r>
              <a:endParaRPr sz="2800" b="0" i="0" u="none" strike="noStrike" cap="none">
                <a:solidFill>
                  <a:schemeClr val="dk1"/>
                </a:solidFill>
                <a:latin typeface="Arial"/>
                <a:ea typeface="Arial"/>
                <a:cs typeface="Arial"/>
                <a:sym typeface="Arial"/>
              </a:endParaRPr>
            </a:p>
          </p:txBody>
        </p:sp>
        <p:sp>
          <p:nvSpPr>
            <p:cNvPr id="287" name="Google Shape;287;p8"/>
            <p:cNvSpPr txBox="1"/>
            <p:nvPr/>
          </p:nvSpPr>
          <p:spPr>
            <a:xfrm>
              <a:off x="7305997" y="4066248"/>
              <a:ext cx="549900" cy="355500"/>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2800"/>
                <a:buFont typeface="Corbel"/>
                <a:buNone/>
              </a:pPr>
              <a:endParaRPr sz="2800" b="0" i="0" u="none" strike="noStrike" cap="none">
                <a:solidFill>
                  <a:schemeClr val="dk1"/>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0">
              <a:lnSpc>
                <a:spcPct val="85000"/>
              </a:lnSpc>
              <a:spcBef>
                <a:spcPts val="0"/>
              </a:spcBef>
              <a:spcAft>
                <a:spcPts val="0"/>
              </a:spcAft>
              <a:buClr>
                <a:schemeClr val="lt2"/>
              </a:buClr>
              <a:buSzPts val="4000"/>
              <a:buFont typeface="Arial"/>
              <a:buNone/>
            </a:pPr>
            <a:r>
              <a:rPr lang="en-US"/>
              <a:t>TROOP ACTIVITIES</a:t>
            </a:r>
            <a:endParaRPr/>
          </a:p>
        </p:txBody>
      </p:sp>
      <p:sp>
        <p:nvSpPr>
          <p:cNvPr id="293" name="Google Shape;293;p9"/>
          <p:cNvSpPr txBox="1"/>
          <p:nvPr/>
        </p:nvSpPr>
        <p:spPr>
          <a:xfrm>
            <a:off x="151414" y="1110344"/>
            <a:ext cx="3885610" cy="5577838"/>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24C86"/>
              </a:buClr>
              <a:buSzPts val="3600"/>
              <a:buFont typeface="Oswald"/>
              <a:buNone/>
            </a:pPr>
            <a:r>
              <a:rPr lang="en-US" sz="3600" b="0" i="0" u="none" strike="noStrike" cap="none">
                <a:solidFill>
                  <a:srgbClr val="024C86"/>
                </a:solidFill>
                <a:latin typeface="Oswald"/>
                <a:ea typeface="Oswald"/>
                <a:cs typeface="Oswald"/>
                <a:sym typeface="Oswald"/>
              </a:rPr>
              <a:t>Logging Camp</a:t>
            </a:r>
            <a:endParaRPr sz="3200" b="0" i="0" u="none" strike="noStrike" cap="none">
              <a:solidFill>
                <a:srgbClr val="333333"/>
              </a:solidFill>
              <a:latin typeface="Oswald"/>
              <a:ea typeface="Oswald"/>
              <a:cs typeface="Oswald"/>
              <a:sym typeface="Oswald"/>
            </a:endParaRPr>
          </a:p>
          <a:p>
            <a:pPr marL="0" marR="0" lvl="0" indent="0" algn="l" rtl="0">
              <a:lnSpc>
                <a:spcPct val="100000"/>
              </a:lnSpc>
              <a:spcBef>
                <a:spcPts val="600"/>
              </a:spcBef>
              <a:spcAft>
                <a:spcPts val="0"/>
              </a:spcAft>
              <a:buClr>
                <a:srgbClr val="000000"/>
              </a:buClr>
              <a:buSzPts val="1600"/>
              <a:buFont typeface="Raleway"/>
              <a:buNone/>
            </a:pPr>
            <a:r>
              <a:rPr lang="en-US" sz="1600" b="0" i="0" u="none" strike="noStrike" cap="none">
                <a:solidFill>
                  <a:srgbClr val="000000"/>
                </a:solidFill>
                <a:latin typeface="Raleway"/>
                <a:ea typeface="Raleway"/>
                <a:cs typeface="Raleway"/>
                <a:sym typeface="Raleway"/>
              </a:rPr>
              <a:t>TRAVEL BACK TO 1893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Corbel"/>
              <a:buNone/>
            </a:pPr>
            <a:endParaRPr sz="1600" b="0"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600"/>
              <a:buFont typeface="Raleway"/>
              <a:buNone/>
            </a:pPr>
            <a:r>
              <a:rPr lang="en-US" sz="1600" b="0" i="0" u="none" strike="noStrike" cap="none">
                <a:solidFill>
                  <a:srgbClr val="000000"/>
                </a:solidFill>
                <a:latin typeface="Raleway"/>
                <a:ea typeface="Raleway"/>
                <a:cs typeface="Raleway"/>
                <a:sym typeface="Raleway"/>
              </a:rPr>
              <a:t>From chopping wood to making candles, the Knapp Stout Logging Camp on Long Lake will teach you how to be a bona-fide lumberjack!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Raleway"/>
              <a:buNone/>
            </a:pPr>
            <a:r>
              <a:rPr lang="en-US" sz="1600" b="0" i="0" u="none" strike="noStrike" cap="none">
                <a:solidFill>
                  <a:srgbClr val="000000"/>
                </a:solidFill>
                <a:latin typeface="Raleway"/>
                <a:ea typeface="Raleway"/>
                <a:cs typeface="Raleway"/>
                <a:sym typeface="Raleway"/>
              </a:rPr>
              <a:t>Take a swing at the forge and make a mini-tomahawk, or use the two-person saws to cut a wood cookie that you can brand with the blacksmiths.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Raleway"/>
              <a:buNone/>
            </a:pPr>
            <a:r>
              <a:rPr lang="en-US" sz="1600" b="0" i="0" u="none" strike="noStrike" cap="none">
                <a:solidFill>
                  <a:srgbClr val="000000"/>
                </a:solidFill>
                <a:latin typeface="Raleway"/>
                <a:ea typeface="Raleway"/>
                <a:cs typeface="Raleway"/>
                <a:sym typeface="Raleway"/>
              </a:rPr>
              <a:t>Personalize a mug, water bottle, or wood cookie by branding it with one of our many branding irons.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Raleway"/>
              <a:buNone/>
            </a:pPr>
            <a:r>
              <a:rPr lang="en-US" sz="1600" b="0" i="0" u="none" strike="noStrike" cap="none">
                <a:solidFill>
                  <a:srgbClr val="000000"/>
                </a:solidFill>
                <a:latin typeface="Raleway"/>
                <a:ea typeface="Raleway"/>
                <a:cs typeface="Raleway"/>
                <a:sym typeface="Raleway"/>
              </a:rPr>
              <a:t>Explore the log cabin, originally constructed before the Civil War.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Raleway"/>
              <a:buNone/>
            </a:pPr>
            <a:r>
              <a:rPr lang="en-US" sz="1600" b="0" i="0" u="none" strike="noStrike" cap="none">
                <a:solidFill>
                  <a:srgbClr val="000000"/>
                </a:solidFill>
                <a:latin typeface="Raleway"/>
                <a:ea typeface="Raleway"/>
                <a:cs typeface="Raleway"/>
                <a:sym typeface="Raleway"/>
              </a:rPr>
              <a:t>There are three ways to experience logging camp:</a:t>
            </a:r>
            <a:endParaRPr sz="1400" b="0" i="0" u="none" strike="noStrike" cap="none">
              <a:solidFill>
                <a:srgbClr val="000000"/>
              </a:solidFill>
              <a:latin typeface="Arial"/>
              <a:ea typeface="Arial"/>
              <a:cs typeface="Arial"/>
              <a:sym typeface="Arial"/>
            </a:endParaRPr>
          </a:p>
        </p:txBody>
      </p:sp>
      <p:pic>
        <p:nvPicPr>
          <p:cNvPr id="294" name="Google Shape;294;p9"/>
          <p:cNvPicPr preferRelativeResize="0"/>
          <p:nvPr/>
        </p:nvPicPr>
        <p:blipFill rotWithShape="1">
          <a:blip r:embed="rId3">
            <a:alphaModFix/>
          </a:blip>
          <a:srcRect/>
          <a:stretch/>
        </p:blipFill>
        <p:spPr>
          <a:xfrm>
            <a:off x="4908884" y="1110342"/>
            <a:ext cx="7043630" cy="560393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0">
              <a:lnSpc>
                <a:spcPct val="85000"/>
              </a:lnSpc>
              <a:spcBef>
                <a:spcPts val="0"/>
              </a:spcBef>
              <a:spcAft>
                <a:spcPts val="0"/>
              </a:spcAft>
              <a:buClr>
                <a:schemeClr val="lt2"/>
              </a:buClr>
              <a:buSzPts val="4000"/>
              <a:buFont typeface="Arial"/>
              <a:buNone/>
            </a:pPr>
            <a:r>
              <a:rPr lang="en-US"/>
              <a:t>LOGGING CAMP</a:t>
            </a:r>
            <a:endParaRPr/>
          </a:p>
        </p:txBody>
      </p:sp>
      <p:grpSp>
        <p:nvGrpSpPr>
          <p:cNvPr id="300" name="Google Shape;300;p10"/>
          <p:cNvGrpSpPr/>
          <p:nvPr/>
        </p:nvGrpSpPr>
        <p:grpSpPr>
          <a:xfrm>
            <a:off x="239487" y="1110344"/>
            <a:ext cx="11713028" cy="5577838"/>
            <a:chOff x="0" y="4021138"/>
            <a:chExt cx="7305675" cy="3998912"/>
          </a:xfrm>
        </p:grpSpPr>
        <p:sp>
          <p:nvSpPr>
            <p:cNvPr id="301" name="Google Shape;301;p10"/>
            <p:cNvSpPr txBox="1"/>
            <p:nvPr/>
          </p:nvSpPr>
          <p:spPr>
            <a:xfrm>
              <a:off x="0" y="4021138"/>
              <a:ext cx="2351088" cy="3998912"/>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24C86"/>
                </a:buClr>
                <a:buSzPts val="2400"/>
                <a:buFont typeface="Oswald"/>
                <a:buNone/>
              </a:pPr>
              <a:r>
                <a:rPr lang="en-US" sz="2400" b="0" i="0" u="none" strike="noStrike" cap="none">
                  <a:solidFill>
                    <a:srgbClr val="024C86"/>
                  </a:solidFill>
                  <a:latin typeface="Oswald"/>
                  <a:ea typeface="Oswald"/>
                  <a:cs typeface="Oswald"/>
                  <a:sym typeface="Oswald"/>
                </a:rPr>
                <a:t>Afternoon Session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Raleway"/>
                <a:buNone/>
              </a:pPr>
              <a:r>
                <a:rPr lang="en-US" sz="1400" b="0" i="0" u="none" strike="noStrike" cap="none">
                  <a:solidFill>
                    <a:srgbClr val="000000"/>
                  </a:solidFill>
                  <a:latin typeface="Raleway"/>
                  <a:ea typeface="Raleway"/>
                  <a:cs typeface="Raleway"/>
                  <a:sym typeface="Raleway"/>
                </a:rPr>
                <a:t>Hike or drive up to Logging Camp right after lunch and experience programs from 2:00pm to 4:00pm. Hike or drive back to camp in time for supper.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orbel"/>
                <a:buNone/>
              </a:pPr>
              <a:endParaRPr sz="2400" b="0" i="0" u="none" strike="noStrike" cap="none">
                <a:solidFill>
                  <a:srgbClr val="024C86"/>
                </a:solidFill>
                <a:latin typeface="Oswald"/>
                <a:ea typeface="Oswald"/>
                <a:cs typeface="Oswald"/>
                <a:sym typeface="Oswald"/>
              </a:endParaRPr>
            </a:p>
            <a:p>
              <a:pPr marL="0" marR="0" lvl="0" indent="0" algn="l" rtl="0">
                <a:lnSpc>
                  <a:spcPct val="100000"/>
                </a:lnSpc>
                <a:spcBef>
                  <a:spcPts val="0"/>
                </a:spcBef>
                <a:spcAft>
                  <a:spcPts val="0"/>
                </a:spcAft>
                <a:buClr>
                  <a:srgbClr val="024C86"/>
                </a:buClr>
                <a:buSzPts val="2400"/>
                <a:buFont typeface="Oswald"/>
                <a:buNone/>
              </a:pPr>
              <a:r>
                <a:rPr lang="en-US" sz="2400" b="0" i="0" u="none" strike="noStrike" cap="none">
                  <a:solidFill>
                    <a:srgbClr val="024C86"/>
                  </a:solidFill>
                  <a:latin typeface="Oswald"/>
                  <a:ea typeface="Oswald"/>
                  <a:cs typeface="Oswald"/>
                  <a:sym typeface="Oswald"/>
                </a:rPr>
                <a:t>Supper Session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Raleway"/>
                <a:buNone/>
              </a:pPr>
              <a:r>
                <a:rPr lang="en-US" sz="1400" b="0" i="0" u="none" strike="noStrike" cap="none">
                  <a:solidFill>
                    <a:srgbClr val="000000"/>
                  </a:solidFill>
                  <a:latin typeface="Raleway"/>
                  <a:ea typeface="Raleway"/>
                  <a:cs typeface="Raleway"/>
                  <a:sym typeface="Raleway"/>
                </a:rPr>
                <a:t>Hike or drive up to Logging Camp later in the afternoon and experience programs from 4:30pm to 5:30pm. Cook supper with logging camp staff and do one last program from 6:30pm to 7:30pm before returning back to your camp.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orbel"/>
                <a:buNone/>
              </a:pPr>
              <a:endParaRPr sz="2400" b="0" i="0" u="none" strike="noStrike" cap="none">
                <a:solidFill>
                  <a:srgbClr val="024C86"/>
                </a:solidFill>
                <a:latin typeface="Oswald"/>
                <a:ea typeface="Oswald"/>
                <a:cs typeface="Oswald"/>
                <a:sym typeface="Oswald"/>
              </a:endParaRPr>
            </a:p>
            <a:p>
              <a:pPr marL="0" marR="0" lvl="0" indent="0" algn="l" rtl="0">
                <a:lnSpc>
                  <a:spcPct val="100000"/>
                </a:lnSpc>
                <a:spcBef>
                  <a:spcPts val="0"/>
                </a:spcBef>
                <a:spcAft>
                  <a:spcPts val="0"/>
                </a:spcAft>
                <a:buClr>
                  <a:srgbClr val="024C86"/>
                </a:buClr>
                <a:buSzPts val="2400"/>
                <a:buFont typeface="Oswald"/>
                <a:buNone/>
              </a:pPr>
              <a:r>
                <a:rPr lang="en-US" sz="2400" b="0" i="0" u="none" strike="noStrike" cap="none">
                  <a:solidFill>
                    <a:srgbClr val="024C86"/>
                  </a:solidFill>
                  <a:latin typeface="Oswald"/>
                  <a:ea typeface="Oswald"/>
                  <a:cs typeface="Oswald"/>
                  <a:sym typeface="Oswald"/>
                </a:rPr>
                <a:t>Logging Overnight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Raleway"/>
                <a:buNone/>
              </a:pPr>
              <a:r>
                <a:rPr lang="en-US" sz="1400" b="0" i="0" u="none" strike="noStrike" cap="none">
                  <a:solidFill>
                    <a:srgbClr val="000000"/>
                  </a:solidFill>
                  <a:latin typeface="Raleway"/>
                  <a:ea typeface="Raleway"/>
                  <a:cs typeface="Raleway"/>
                  <a:sym typeface="Raleway"/>
                </a:rPr>
                <a:t>This option is only available for Scouts 14 and older on select nights. See details on the Logging Overnight program description on page 14.</a:t>
              </a:r>
              <a:endParaRPr sz="3200" b="0" i="0" u="none" strike="noStrike" cap="none">
                <a:solidFill>
                  <a:schemeClr val="dk1"/>
                </a:solidFill>
                <a:latin typeface="Arial"/>
                <a:ea typeface="Arial"/>
                <a:cs typeface="Arial"/>
                <a:sym typeface="Arial"/>
              </a:endParaRPr>
            </a:p>
          </p:txBody>
        </p:sp>
        <p:pic>
          <p:nvPicPr>
            <p:cNvPr id="302" name="Google Shape;302;p10"/>
            <p:cNvPicPr preferRelativeResize="0"/>
            <p:nvPr/>
          </p:nvPicPr>
          <p:blipFill rotWithShape="1">
            <a:blip r:embed="rId3">
              <a:alphaModFix/>
            </a:blip>
            <a:srcRect/>
            <a:stretch/>
          </p:blipFill>
          <p:spPr>
            <a:xfrm>
              <a:off x="4973638" y="4021138"/>
              <a:ext cx="2332037" cy="1897062"/>
            </a:xfrm>
            <a:prstGeom prst="rect">
              <a:avLst/>
            </a:prstGeom>
            <a:noFill/>
            <a:ln>
              <a:noFill/>
            </a:ln>
          </p:spPr>
        </p:pic>
        <p:pic>
          <p:nvPicPr>
            <p:cNvPr id="303" name="Google Shape;303;p1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455863" y="4021138"/>
              <a:ext cx="2416175" cy="1900237"/>
            </a:xfrm>
            <a:prstGeom prst="rect">
              <a:avLst/>
            </a:prstGeom>
            <a:noFill/>
            <a:ln>
              <a:noFill/>
            </a:ln>
          </p:spPr>
        </p:pic>
        <p:pic>
          <p:nvPicPr>
            <p:cNvPr id="304" name="Google Shape;304;p1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455863" y="6089650"/>
              <a:ext cx="4845050" cy="1887538"/>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0">
              <a:lnSpc>
                <a:spcPct val="85000"/>
              </a:lnSpc>
              <a:spcBef>
                <a:spcPts val="0"/>
              </a:spcBef>
              <a:spcAft>
                <a:spcPts val="0"/>
              </a:spcAft>
              <a:buClr>
                <a:schemeClr val="lt2"/>
              </a:buClr>
              <a:buSzPts val="4000"/>
              <a:buFont typeface="Arial"/>
              <a:buNone/>
            </a:pPr>
            <a:r>
              <a:rPr lang="en-US"/>
              <a:t>EVENING ACTIVITIES</a:t>
            </a:r>
            <a:endParaRPr/>
          </a:p>
        </p:txBody>
      </p:sp>
      <p:grpSp>
        <p:nvGrpSpPr>
          <p:cNvPr id="310" name="Google Shape;310;p11"/>
          <p:cNvGrpSpPr/>
          <p:nvPr/>
        </p:nvGrpSpPr>
        <p:grpSpPr>
          <a:xfrm>
            <a:off x="895928" y="1110343"/>
            <a:ext cx="10440230" cy="5577839"/>
            <a:chOff x="239487" y="1110343"/>
            <a:chExt cx="11753045" cy="5577839"/>
          </a:xfrm>
        </p:grpSpPr>
        <p:pic>
          <p:nvPicPr>
            <p:cNvPr id="311" name="Google Shape;311;p1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233574" y="1194721"/>
              <a:ext cx="3785213" cy="2640147"/>
            </a:xfrm>
            <a:prstGeom prst="rect">
              <a:avLst/>
            </a:prstGeom>
            <a:noFill/>
            <a:ln>
              <a:noFill/>
            </a:ln>
          </p:spPr>
        </p:pic>
        <p:sp>
          <p:nvSpPr>
            <p:cNvPr id="312" name="Google Shape;312;p11"/>
            <p:cNvSpPr/>
            <p:nvPr/>
          </p:nvSpPr>
          <p:spPr>
            <a:xfrm>
              <a:off x="4233574" y="3084347"/>
              <a:ext cx="3782700" cy="750600"/>
            </a:xfrm>
            <a:prstGeom prst="rect">
              <a:avLst/>
            </a:prstGeom>
            <a:solidFill>
              <a:srgbClr val="A6A6A6">
                <a:alpha val="39215"/>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pic>
          <p:nvPicPr>
            <p:cNvPr id="313" name="Google Shape;313;p1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207284" y="1190280"/>
              <a:ext cx="3785212" cy="2640146"/>
            </a:xfrm>
            <a:prstGeom prst="rect">
              <a:avLst/>
            </a:prstGeom>
            <a:noFill/>
            <a:ln>
              <a:noFill/>
            </a:ln>
          </p:spPr>
        </p:pic>
        <p:sp>
          <p:nvSpPr>
            <p:cNvPr id="314" name="Google Shape;314;p11"/>
            <p:cNvSpPr/>
            <p:nvPr/>
          </p:nvSpPr>
          <p:spPr>
            <a:xfrm>
              <a:off x="8209832" y="3079906"/>
              <a:ext cx="3782700" cy="750600"/>
            </a:xfrm>
            <a:prstGeom prst="rect">
              <a:avLst/>
            </a:prstGeom>
            <a:solidFill>
              <a:srgbClr val="A6A6A6">
                <a:alpha val="39215"/>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315" name="Google Shape;315;p11"/>
            <p:cNvSpPr txBox="1"/>
            <p:nvPr/>
          </p:nvSpPr>
          <p:spPr>
            <a:xfrm>
              <a:off x="8339741" y="3135418"/>
              <a:ext cx="3538200" cy="603900"/>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OPEN TRADING POST</a:t>
              </a:r>
              <a:endParaRPr sz="1800" b="0" i="0" u="none" strike="noStrike" cap="none">
                <a:solidFill>
                  <a:schemeClr val="dk1"/>
                </a:solidFill>
                <a:latin typeface="Arial"/>
                <a:ea typeface="Arial"/>
                <a:cs typeface="Arial"/>
                <a:sym typeface="Arial"/>
              </a:endParaRPr>
            </a:p>
          </p:txBody>
        </p:sp>
        <p:sp>
          <p:nvSpPr>
            <p:cNvPr id="316" name="Google Shape;316;p11"/>
            <p:cNvSpPr txBox="1"/>
            <p:nvPr/>
          </p:nvSpPr>
          <p:spPr>
            <a:xfrm>
              <a:off x="4376220" y="3135418"/>
              <a:ext cx="3538200" cy="603900"/>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OPEN TOWER</a:t>
              </a:r>
              <a:endParaRPr sz="1800" b="0" i="0" u="none" strike="noStrike" cap="none">
                <a:solidFill>
                  <a:schemeClr val="dk1"/>
                </a:solidFill>
                <a:latin typeface="Arial"/>
                <a:ea typeface="Arial"/>
                <a:cs typeface="Arial"/>
                <a:sym typeface="Arial"/>
              </a:endParaRPr>
            </a:p>
          </p:txBody>
        </p:sp>
        <p:pic>
          <p:nvPicPr>
            <p:cNvPr id="317" name="Google Shape;317;p1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207284" y="4045814"/>
              <a:ext cx="3785213" cy="2640146"/>
            </a:xfrm>
            <a:prstGeom prst="rect">
              <a:avLst/>
            </a:prstGeom>
            <a:noFill/>
            <a:ln>
              <a:noFill/>
            </a:ln>
          </p:spPr>
        </p:pic>
        <p:sp>
          <p:nvSpPr>
            <p:cNvPr id="318" name="Google Shape;318;p11"/>
            <p:cNvSpPr/>
            <p:nvPr/>
          </p:nvSpPr>
          <p:spPr>
            <a:xfrm>
              <a:off x="8207284" y="5935439"/>
              <a:ext cx="3782700" cy="750600"/>
            </a:xfrm>
            <a:prstGeom prst="rect">
              <a:avLst/>
            </a:prstGeom>
            <a:solidFill>
              <a:srgbClr val="A6A6A6">
                <a:alpha val="39215"/>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319" name="Google Shape;319;p11"/>
            <p:cNvSpPr txBox="1"/>
            <p:nvPr/>
          </p:nvSpPr>
          <p:spPr>
            <a:xfrm>
              <a:off x="8339741" y="6022039"/>
              <a:ext cx="3538200" cy="606300"/>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1600"/>
                <a:buFont typeface="Oswald"/>
                <a:buNone/>
              </a:pPr>
              <a:r>
                <a:rPr lang="en-US" sz="1600" b="1" i="0" u="none" strike="noStrike" cap="none">
                  <a:solidFill>
                    <a:srgbClr val="FFFFFF"/>
                  </a:solidFill>
                  <a:latin typeface="Oswald"/>
                  <a:ea typeface="Oswald"/>
                  <a:cs typeface="Oswald"/>
                  <a:sym typeface="Oswald"/>
                </a:rPr>
                <a:t>OPEN AQUATRAMPOLINE</a:t>
              </a:r>
              <a:endParaRPr sz="1800" b="0" i="0" u="none" strike="noStrike" cap="none">
                <a:solidFill>
                  <a:schemeClr val="dk1"/>
                </a:solidFill>
                <a:latin typeface="Arial"/>
                <a:ea typeface="Arial"/>
                <a:cs typeface="Arial"/>
                <a:sym typeface="Arial"/>
              </a:endParaRPr>
            </a:p>
          </p:txBody>
        </p:sp>
        <p:pic>
          <p:nvPicPr>
            <p:cNvPr id="320" name="Google Shape;320;p1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231028" y="4048034"/>
              <a:ext cx="3785212" cy="2640148"/>
            </a:xfrm>
            <a:prstGeom prst="rect">
              <a:avLst/>
            </a:prstGeom>
            <a:noFill/>
            <a:ln>
              <a:noFill/>
            </a:ln>
          </p:spPr>
        </p:pic>
        <p:sp>
          <p:nvSpPr>
            <p:cNvPr id="321" name="Google Shape;321;p11"/>
            <p:cNvSpPr/>
            <p:nvPr/>
          </p:nvSpPr>
          <p:spPr>
            <a:xfrm>
              <a:off x="4231028" y="5939880"/>
              <a:ext cx="3782700" cy="748200"/>
            </a:xfrm>
            <a:prstGeom prst="rect">
              <a:avLst/>
            </a:prstGeom>
            <a:solidFill>
              <a:srgbClr val="A6A6A6">
                <a:alpha val="39215"/>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322" name="Google Shape;322;p11"/>
            <p:cNvSpPr txBox="1"/>
            <p:nvPr/>
          </p:nvSpPr>
          <p:spPr>
            <a:xfrm>
              <a:off x="4363485" y="6024259"/>
              <a:ext cx="3538200" cy="606300"/>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OPEN BOATING</a:t>
              </a:r>
              <a:endParaRPr sz="1800" b="0" i="0" u="none" strike="noStrike" cap="none">
                <a:solidFill>
                  <a:schemeClr val="dk1"/>
                </a:solidFill>
                <a:latin typeface="Arial"/>
                <a:ea typeface="Arial"/>
                <a:cs typeface="Arial"/>
                <a:sym typeface="Arial"/>
              </a:endParaRPr>
            </a:p>
          </p:txBody>
        </p:sp>
        <p:pic>
          <p:nvPicPr>
            <p:cNvPr id="323" name="Google Shape;323;p1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54770" y="4048034"/>
              <a:ext cx="3785212" cy="2640148"/>
            </a:xfrm>
            <a:prstGeom prst="rect">
              <a:avLst/>
            </a:prstGeom>
            <a:noFill/>
            <a:ln>
              <a:noFill/>
            </a:ln>
          </p:spPr>
        </p:pic>
        <p:sp>
          <p:nvSpPr>
            <p:cNvPr id="324" name="Google Shape;324;p11"/>
            <p:cNvSpPr/>
            <p:nvPr/>
          </p:nvSpPr>
          <p:spPr>
            <a:xfrm>
              <a:off x="254770" y="5939880"/>
              <a:ext cx="3782700" cy="748200"/>
            </a:xfrm>
            <a:prstGeom prst="rect">
              <a:avLst/>
            </a:prstGeom>
            <a:solidFill>
              <a:srgbClr val="A6A6A6">
                <a:alpha val="39215"/>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325" name="Google Shape;325;p11"/>
            <p:cNvSpPr txBox="1"/>
            <p:nvPr/>
          </p:nvSpPr>
          <p:spPr>
            <a:xfrm>
              <a:off x="387227" y="6024259"/>
              <a:ext cx="3538200" cy="606300"/>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OPEN SWIM</a:t>
              </a:r>
              <a:endParaRPr sz="1800" b="0" i="0" u="none" strike="noStrike" cap="none">
                <a:solidFill>
                  <a:schemeClr val="dk1"/>
                </a:solidFill>
                <a:latin typeface="Arial"/>
                <a:ea typeface="Arial"/>
                <a:cs typeface="Arial"/>
                <a:sym typeface="Arial"/>
              </a:endParaRPr>
            </a:p>
          </p:txBody>
        </p:sp>
        <p:sp>
          <p:nvSpPr>
            <p:cNvPr id="326" name="Google Shape;326;p11"/>
            <p:cNvSpPr txBox="1"/>
            <p:nvPr/>
          </p:nvSpPr>
          <p:spPr>
            <a:xfrm>
              <a:off x="239487" y="1110343"/>
              <a:ext cx="3782700" cy="2851200"/>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24C86"/>
                </a:buClr>
                <a:buSzPts val="3200"/>
                <a:buFont typeface="Oswald"/>
                <a:buNone/>
              </a:pPr>
              <a:r>
                <a:rPr lang="en-US" sz="3200" b="0" i="0" u="none" strike="noStrike" cap="none">
                  <a:solidFill>
                    <a:srgbClr val="024C86"/>
                  </a:solidFill>
                  <a:latin typeface="Oswald"/>
                  <a:ea typeface="Oswald"/>
                  <a:cs typeface="Oswald"/>
                  <a:sym typeface="Oswald"/>
                </a:rPr>
                <a:t>The evening is yours!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200"/>
                </a:spcBef>
                <a:spcAft>
                  <a:spcPts val="0"/>
                </a:spcAft>
                <a:buClr>
                  <a:srgbClr val="000000"/>
                </a:buClr>
                <a:buSzPts val="1400"/>
                <a:buFont typeface="Raleway"/>
                <a:buNone/>
              </a:pPr>
              <a:r>
                <a:rPr lang="en-US" sz="1400" b="0" i="0" u="none" strike="noStrike" cap="none">
                  <a:solidFill>
                    <a:srgbClr val="000000"/>
                  </a:solidFill>
                  <a:latin typeface="Raleway"/>
                  <a:ea typeface="Raleway"/>
                  <a:cs typeface="Raleway"/>
                  <a:sym typeface="Raleway"/>
                </a:rPr>
                <a:t>From 7:00pm to 8:30pm you are free to explore camp with a buddy or your patrol. All the areas of camp are open. Take a shower, climb the tower, go swimming, or compete in some awesome challenges. Take a look at all the options that await you before sunset! This is a great time to find staff help with merit badge make up work.</a:t>
              </a:r>
              <a:endParaRPr sz="3200" b="0" i="0" u="none" strike="noStrike" cap="none">
                <a:solidFill>
                  <a:schemeClr val="dk1"/>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1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0">
              <a:lnSpc>
                <a:spcPct val="85000"/>
              </a:lnSpc>
              <a:spcBef>
                <a:spcPts val="0"/>
              </a:spcBef>
              <a:spcAft>
                <a:spcPts val="0"/>
              </a:spcAft>
              <a:buClr>
                <a:schemeClr val="lt2"/>
              </a:buClr>
              <a:buSzPts val="4000"/>
              <a:buFont typeface="Arial"/>
              <a:buNone/>
            </a:pPr>
            <a:r>
              <a:rPr lang="en-US"/>
              <a:t>EVENING ACTIVITIES</a:t>
            </a:r>
            <a:endParaRPr/>
          </a:p>
        </p:txBody>
      </p:sp>
      <p:grpSp>
        <p:nvGrpSpPr>
          <p:cNvPr id="332" name="Google Shape;332;p12"/>
          <p:cNvGrpSpPr/>
          <p:nvPr/>
        </p:nvGrpSpPr>
        <p:grpSpPr>
          <a:xfrm>
            <a:off x="831273" y="1110343"/>
            <a:ext cx="10489474" cy="5577839"/>
            <a:chOff x="-3175" y="0"/>
            <a:chExt cx="7319963" cy="3924300"/>
          </a:xfrm>
        </p:grpSpPr>
        <p:pic>
          <p:nvPicPr>
            <p:cNvPr id="333" name="Google Shape;333;p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88" y="0"/>
              <a:ext cx="2359025" cy="1887538"/>
            </a:xfrm>
            <a:prstGeom prst="rect">
              <a:avLst/>
            </a:prstGeom>
            <a:noFill/>
            <a:ln>
              <a:noFill/>
            </a:ln>
          </p:spPr>
        </p:pic>
        <p:sp>
          <p:nvSpPr>
            <p:cNvPr id="334" name="Google Shape;334;p12"/>
            <p:cNvSpPr/>
            <p:nvPr/>
          </p:nvSpPr>
          <p:spPr>
            <a:xfrm>
              <a:off x="1588" y="1352550"/>
              <a:ext cx="2357437" cy="534988"/>
            </a:xfrm>
            <a:prstGeom prst="rect">
              <a:avLst/>
            </a:prstGeom>
            <a:solidFill>
              <a:srgbClr val="A6A6A6">
                <a:alpha val="38823"/>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pic>
          <p:nvPicPr>
            <p:cNvPr id="335" name="Google Shape;335;p1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479675" y="0"/>
              <a:ext cx="2359025" cy="1887538"/>
            </a:xfrm>
            <a:prstGeom prst="rect">
              <a:avLst/>
            </a:prstGeom>
            <a:noFill/>
            <a:ln>
              <a:noFill/>
            </a:ln>
          </p:spPr>
        </p:pic>
        <p:sp>
          <p:nvSpPr>
            <p:cNvPr id="336" name="Google Shape;336;p12"/>
            <p:cNvSpPr/>
            <p:nvPr/>
          </p:nvSpPr>
          <p:spPr>
            <a:xfrm>
              <a:off x="2479675" y="1352550"/>
              <a:ext cx="2357438" cy="534988"/>
            </a:xfrm>
            <a:prstGeom prst="rect">
              <a:avLst/>
            </a:prstGeom>
            <a:solidFill>
              <a:srgbClr val="A6A6A6">
                <a:alpha val="38823"/>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pic>
          <p:nvPicPr>
            <p:cNvPr id="337" name="Google Shape;337;p1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957763" y="0"/>
              <a:ext cx="2359025" cy="1887538"/>
            </a:xfrm>
            <a:prstGeom prst="rect">
              <a:avLst/>
            </a:prstGeom>
            <a:noFill/>
            <a:ln>
              <a:noFill/>
            </a:ln>
          </p:spPr>
        </p:pic>
        <p:sp>
          <p:nvSpPr>
            <p:cNvPr id="338" name="Google Shape;338;p12"/>
            <p:cNvSpPr/>
            <p:nvPr/>
          </p:nvSpPr>
          <p:spPr>
            <a:xfrm>
              <a:off x="4957763" y="1352550"/>
              <a:ext cx="2357437" cy="534988"/>
            </a:xfrm>
            <a:prstGeom prst="rect">
              <a:avLst/>
            </a:prstGeom>
            <a:solidFill>
              <a:srgbClr val="A6A6A6">
                <a:alpha val="38823"/>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pic>
          <p:nvPicPr>
            <p:cNvPr id="339" name="Google Shape;339;p1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953000" y="2038350"/>
              <a:ext cx="2359025" cy="1885950"/>
            </a:xfrm>
            <a:prstGeom prst="rect">
              <a:avLst/>
            </a:prstGeom>
            <a:noFill/>
            <a:ln>
              <a:noFill/>
            </a:ln>
          </p:spPr>
        </p:pic>
        <p:sp>
          <p:nvSpPr>
            <p:cNvPr id="340" name="Google Shape;340;p12"/>
            <p:cNvSpPr/>
            <p:nvPr/>
          </p:nvSpPr>
          <p:spPr>
            <a:xfrm>
              <a:off x="4953000" y="3389313"/>
              <a:ext cx="2359025" cy="534987"/>
            </a:xfrm>
            <a:prstGeom prst="rect">
              <a:avLst/>
            </a:prstGeom>
            <a:solidFill>
              <a:srgbClr val="A6A6A6">
                <a:alpha val="38823"/>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341" name="Google Shape;341;p12"/>
            <p:cNvSpPr txBox="1"/>
            <p:nvPr/>
          </p:nvSpPr>
          <p:spPr>
            <a:xfrm>
              <a:off x="5035550" y="3451225"/>
              <a:ext cx="2206625" cy="431800"/>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OPEN SHOTGUN</a:t>
              </a:r>
              <a:endParaRPr sz="1800" b="0" i="0" u="none" strike="noStrike" cap="none">
                <a:solidFill>
                  <a:schemeClr val="dk1"/>
                </a:solidFill>
                <a:latin typeface="Arial"/>
                <a:ea typeface="Arial"/>
                <a:cs typeface="Arial"/>
                <a:sym typeface="Arial"/>
              </a:endParaRPr>
            </a:p>
          </p:txBody>
        </p:sp>
        <p:pic>
          <p:nvPicPr>
            <p:cNvPr id="342" name="Google Shape;342;p12"/>
            <p:cNvPicPr preferRelativeResize="0"/>
            <p:nvPr/>
          </p:nvPicPr>
          <p:blipFill rotWithShape="1">
            <a:blip r:embed="rId7">
              <a:alphaModFix/>
            </a:blip>
            <a:srcRect/>
            <a:stretch/>
          </p:blipFill>
          <p:spPr>
            <a:xfrm>
              <a:off x="2474913" y="2038350"/>
              <a:ext cx="2359025" cy="1885950"/>
            </a:xfrm>
            <a:prstGeom prst="rect">
              <a:avLst/>
            </a:prstGeom>
            <a:noFill/>
            <a:ln>
              <a:noFill/>
            </a:ln>
          </p:spPr>
        </p:pic>
        <p:sp>
          <p:nvSpPr>
            <p:cNvPr id="343" name="Google Shape;343;p12"/>
            <p:cNvSpPr/>
            <p:nvPr/>
          </p:nvSpPr>
          <p:spPr>
            <a:xfrm>
              <a:off x="2474913" y="3389313"/>
              <a:ext cx="2359025" cy="534987"/>
            </a:xfrm>
            <a:prstGeom prst="rect">
              <a:avLst/>
            </a:prstGeom>
            <a:solidFill>
              <a:srgbClr val="A6A6A6">
                <a:alpha val="38823"/>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344" name="Google Shape;344;p12"/>
            <p:cNvSpPr txBox="1"/>
            <p:nvPr/>
          </p:nvSpPr>
          <p:spPr>
            <a:xfrm>
              <a:off x="2557463" y="3451225"/>
              <a:ext cx="2206625" cy="431800"/>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OPEN ARCHERY</a:t>
              </a:r>
              <a:endParaRPr sz="1800" b="0" i="0" u="none" strike="noStrike" cap="none">
                <a:solidFill>
                  <a:schemeClr val="dk1"/>
                </a:solidFill>
                <a:latin typeface="Arial"/>
                <a:ea typeface="Arial"/>
                <a:cs typeface="Arial"/>
                <a:sym typeface="Arial"/>
              </a:endParaRPr>
            </a:p>
          </p:txBody>
        </p:sp>
        <p:pic>
          <p:nvPicPr>
            <p:cNvPr id="345" name="Google Shape;345;p12"/>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3175" y="2038350"/>
              <a:ext cx="2360613" cy="1885950"/>
            </a:xfrm>
            <a:prstGeom prst="rect">
              <a:avLst/>
            </a:prstGeom>
            <a:noFill/>
            <a:ln>
              <a:noFill/>
            </a:ln>
          </p:spPr>
        </p:pic>
        <p:sp>
          <p:nvSpPr>
            <p:cNvPr id="346" name="Google Shape;346;p12"/>
            <p:cNvSpPr/>
            <p:nvPr/>
          </p:nvSpPr>
          <p:spPr>
            <a:xfrm>
              <a:off x="-3175" y="3389313"/>
              <a:ext cx="2359025" cy="534987"/>
            </a:xfrm>
            <a:prstGeom prst="rect">
              <a:avLst/>
            </a:prstGeom>
            <a:solidFill>
              <a:srgbClr val="A6A6A6">
                <a:alpha val="38823"/>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347" name="Google Shape;347;p12"/>
            <p:cNvSpPr txBox="1"/>
            <p:nvPr/>
          </p:nvSpPr>
          <p:spPr>
            <a:xfrm>
              <a:off x="79375" y="3451225"/>
              <a:ext cx="2206625" cy="431800"/>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OPEN RIFLE</a:t>
              </a:r>
              <a:endParaRPr sz="1800" b="0" i="0" u="none" strike="noStrike" cap="none">
                <a:solidFill>
                  <a:schemeClr val="dk1"/>
                </a:solidFill>
                <a:latin typeface="Arial"/>
                <a:ea typeface="Arial"/>
                <a:cs typeface="Arial"/>
                <a:sym typeface="Arial"/>
              </a:endParaRPr>
            </a:p>
          </p:txBody>
        </p:sp>
        <p:sp>
          <p:nvSpPr>
            <p:cNvPr id="348" name="Google Shape;348;p12"/>
            <p:cNvSpPr txBox="1"/>
            <p:nvPr/>
          </p:nvSpPr>
          <p:spPr>
            <a:xfrm>
              <a:off x="5040313" y="1414463"/>
              <a:ext cx="2205037" cy="431800"/>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OPEN HANDICRAFT</a:t>
              </a:r>
              <a:endParaRPr sz="1800" b="0" i="0" u="none" strike="noStrike" cap="none">
                <a:solidFill>
                  <a:schemeClr val="dk1"/>
                </a:solidFill>
                <a:latin typeface="Arial"/>
                <a:ea typeface="Arial"/>
                <a:cs typeface="Arial"/>
                <a:sym typeface="Arial"/>
              </a:endParaRPr>
            </a:p>
          </p:txBody>
        </p:sp>
        <p:sp>
          <p:nvSpPr>
            <p:cNvPr id="349" name="Google Shape;349;p12"/>
            <p:cNvSpPr txBox="1"/>
            <p:nvPr/>
          </p:nvSpPr>
          <p:spPr>
            <a:xfrm>
              <a:off x="2562225" y="1414463"/>
              <a:ext cx="2205038" cy="431800"/>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OPEN FISHING</a:t>
              </a:r>
              <a:endParaRPr sz="1800" b="0" i="0" u="none" strike="noStrike" cap="none">
                <a:solidFill>
                  <a:schemeClr val="dk1"/>
                </a:solidFill>
                <a:latin typeface="Arial"/>
                <a:ea typeface="Arial"/>
                <a:cs typeface="Arial"/>
                <a:sym typeface="Arial"/>
              </a:endParaRPr>
            </a:p>
          </p:txBody>
        </p:sp>
        <p:sp>
          <p:nvSpPr>
            <p:cNvPr id="350" name="Google Shape;350;p12"/>
            <p:cNvSpPr txBox="1"/>
            <p:nvPr/>
          </p:nvSpPr>
          <p:spPr>
            <a:xfrm>
              <a:off x="84138" y="1414463"/>
              <a:ext cx="2205037" cy="431800"/>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OPEN SCOUTCRAFT</a:t>
              </a:r>
              <a:endParaRPr sz="1800" b="0" i="0" u="none" strike="noStrike" cap="none">
                <a:solidFill>
                  <a:schemeClr val="dk1"/>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1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0">
              <a:lnSpc>
                <a:spcPct val="85000"/>
              </a:lnSpc>
              <a:spcBef>
                <a:spcPts val="0"/>
              </a:spcBef>
              <a:spcAft>
                <a:spcPts val="0"/>
              </a:spcAft>
              <a:buClr>
                <a:schemeClr val="lt2"/>
              </a:buClr>
              <a:buSzPts val="4000"/>
              <a:buFont typeface="Arial"/>
              <a:buNone/>
            </a:pPr>
            <a:r>
              <a:rPr lang="en-US"/>
              <a:t>EVENING ACTIVITIES</a:t>
            </a:r>
            <a:endParaRPr/>
          </a:p>
        </p:txBody>
      </p:sp>
      <p:grpSp>
        <p:nvGrpSpPr>
          <p:cNvPr id="356" name="Google Shape;356;p13"/>
          <p:cNvGrpSpPr/>
          <p:nvPr/>
        </p:nvGrpSpPr>
        <p:grpSpPr>
          <a:xfrm>
            <a:off x="1791855" y="1110343"/>
            <a:ext cx="8648272" cy="5577839"/>
            <a:chOff x="-1588" y="-1588"/>
            <a:chExt cx="7316788" cy="5327651"/>
          </a:xfrm>
        </p:grpSpPr>
        <p:pic>
          <p:nvPicPr>
            <p:cNvPr id="357" name="Google Shape;357;p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88" y="-1588"/>
              <a:ext cx="2359026" cy="1887538"/>
            </a:xfrm>
            <a:prstGeom prst="rect">
              <a:avLst/>
            </a:prstGeom>
            <a:noFill/>
            <a:ln>
              <a:noFill/>
            </a:ln>
          </p:spPr>
        </p:pic>
        <p:pic>
          <p:nvPicPr>
            <p:cNvPr id="358" name="Google Shape;358;p1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478088" y="1588"/>
              <a:ext cx="2359025" cy="1885950"/>
            </a:xfrm>
            <a:prstGeom prst="rect">
              <a:avLst/>
            </a:prstGeom>
            <a:noFill/>
            <a:ln>
              <a:noFill/>
            </a:ln>
          </p:spPr>
        </p:pic>
        <p:pic>
          <p:nvPicPr>
            <p:cNvPr id="359" name="Google Shape;359;p1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956175" y="-1588"/>
              <a:ext cx="2359025" cy="1887538"/>
            </a:xfrm>
            <a:prstGeom prst="rect">
              <a:avLst/>
            </a:prstGeom>
            <a:noFill/>
            <a:ln>
              <a:noFill/>
            </a:ln>
          </p:spPr>
        </p:pic>
        <p:sp>
          <p:nvSpPr>
            <p:cNvPr id="360" name="Google Shape;360;p13"/>
            <p:cNvSpPr txBox="1"/>
            <p:nvPr/>
          </p:nvSpPr>
          <p:spPr>
            <a:xfrm>
              <a:off x="-1588" y="1882775"/>
              <a:ext cx="2359026" cy="722313"/>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Who’s the fastest climber in camp? Only one way to find out—multi bracket competition. Race against all of the fastest Scouts in camp. </a:t>
              </a:r>
              <a:endParaRPr sz="2800" b="0" i="0" u="none" strike="noStrike" cap="none">
                <a:solidFill>
                  <a:schemeClr val="dk1"/>
                </a:solidFill>
                <a:latin typeface="Arial"/>
                <a:ea typeface="Arial"/>
                <a:cs typeface="Arial"/>
                <a:sym typeface="Arial"/>
              </a:endParaRPr>
            </a:p>
          </p:txBody>
        </p:sp>
        <p:sp>
          <p:nvSpPr>
            <p:cNvPr id="361" name="Google Shape;361;p13"/>
            <p:cNvSpPr txBox="1"/>
            <p:nvPr/>
          </p:nvSpPr>
          <p:spPr>
            <a:xfrm>
              <a:off x="2478088" y="1882775"/>
              <a:ext cx="2359025" cy="722313"/>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Offered on Monday night to Scouts aged 10-12 to learn about the many High Adventure opportunities awaiting them in summers to come. </a:t>
              </a:r>
              <a:endParaRPr sz="2800" b="0" i="0" u="none" strike="noStrike" cap="none">
                <a:solidFill>
                  <a:schemeClr val="dk1"/>
                </a:solidFill>
                <a:latin typeface="Arial"/>
                <a:ea typeface="Arial"/>
                <a:cs typeface="Arial"/>
                <a:sym typeface="Arial"/>
              </a:endParaRPr>
            </a:p>
          </p:txBody>
        </p:sp>
        <p:sp>
          <p:nvSpPr>
            <p:cNvPr id="362" name="Google Shape;362;p13"/>
            <p:cNvSpPr txBox="1"/>
            <p:nvPr/>
          </p:nvSpPr>
          <p:spPr>
            <a:xfrm>
              <a:off x="4956175" y="1882775"/>
              <a:ext cx="2359025" cy="722313"/>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Troops and patrols compete against each other through the week. The winners get to play against the staff at the end of the week. </a:t>
              </a:r>
              <a:endParaRPr sz="2800" b="0" i="0" u="none" strike="noStrike" cap="none">
                <a:solidFill>
                  <a:schemeClr val="dk1"/>
                </a:solidFill>
                <a:latin typeface="Arial"/>
                <a:ea typeface="Arial"/>
                <a:cs typeface="Arial"/>
                <a:sym typeface="Arial"/>
              </a:endParaRPr>
            </a:p>
          </p:txBody>
        </p:sp>
        <p:pic>
          <p:nvPicPr>
            <p:cNvPr id="363" name="Google Shape;363;p1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588" y="2717800"/>
              <a:ext cx="2359026" cy="1887538"/>
            </a:xfrm>
            <a:prstGeom prst="rect">
              <a:avLst/>
            </a:prstGeom>
            <a:noFill/>
            <a:ln>
              <a:noFill/>
            </a:ln>
          </p:spPr>
        </p:pic>
        <p:pic>
          <p:nvPicPr>
            <p:cNvPr id="364" name="Google Shape;364;p1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478088" y="2720975"/>
              <a:ext cx="2359025" cy="1887538"/>
            </a:xfrm>
            <a:prstGeom prst="rect">
              <a:avLst/>
            </a:prstGeom>
            <a:noFill/>
            <a:ln>
              <a:noFill/>
            </a:ln>
          </p:spPr>
        </p:pic>
        <p:pic>
          <p:nvPicPr>
            <p:cNvPr id="365" name="Google Shape;365;p13"/>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956175" y="2719388"/>
              <a:ext cx="2359025" cy="1885950"/>
            </a:xfrm>
            <a:prstGeom prst="rect">
              <a:avLst/>
            </a:prstGeom>
            <a:noFill/>
            <a:ln>
              <a:noFill/>
            </a:ln>
          </p:spPr>
        </p:pic>
        <p:sp>
          <p:nvSpPr>
            <p:cNvPr id="366" name="Google Shape;366;p13"/>
            <p:cNvSpPr txBox="1"/>
            <p:nvPr/>
          </p:nvSpPr>
          <p:spPr>
            <a:xfrm>
              <a:off x="-1588" y="4603750"/>
              <a:ext cx="2359026" cy="722313"/>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The horse corral is open every night. Go on a trail ride or just hang out with the horses. Sign up for horse rides with your commissioner.</a:t>
              </a:r>
              <a:endParaRPr sz="2800" b="0" i="0" u="none" strike="noStrike" cap="none">
                <a:solidFill>
                  <a:schemeClr val="dk1"/>
                </a:solidFill>
                <a:latin typeface="Arial"/>
                <a:ea typeface="Arial"/>
                <a:cs typeface="Arial"/>
                <a:sym typeface="Arial"/>
              </a:endParaRPr>
            </a:p>
          </p:txBody>
        </p:sp>
        <p:sp>
          <p:nvSpPr>
            <p:cNvPr id="367" name="Google Shape;367;p13"/>
            <p:cNvSpPr txBox="1"/>
            <p:nvPr/>
          </p:nvSpPr>
          <p:spPr>
            <a:xfrm>
              <a:off x="2478088" y="4603750"/>
              <a:ext cx="2359025" cy="722313"/>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Wednesday night is Beach Bash! Swim, play games, win points, sink a rowboat, listen to music, and enjoy cheeseburgers in paradise.</a:t>
              </a:r>
              <a:endParaRPr sz="2800" b="0" i="0" u="none" strike="noStrike" cap="none">
                <a:solidFill>
                  <a:schemeClr val="dk1"/>
                </a:solidFill>
                <a:latin typeface="Arial"/>
                <a:ea typeface="Arial"/>
                <a:cs typeface="Arial"/>
                <a:sym typeface="Arial"/>
              </a:endParaRPr>
            </a:p>
          </p:txBody>
        </p:sp>
        <p:sp>
          <p:nvSpPr>
            <p:cNvPr id="368" name="Google Shape;368;p13"/>
            <p:cNvSpPr txBox="1"/>
            <p:nvPr/>
          </p:nvSpPr>
          <p:spPr>
            <a:xfrm>
              <a:off x="4956175" y="4603750"/>
              <a:ext cx="2359025" cy="722313"/>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How’s your aim? Can you shoot the best hand of cards? Shoot stuff, with stuff, at stuff with your friends at this fast paced shootout.</a:t>
              </a:r>
              <a:endParaRPr sz="2800" b="0" i="0" u="none" strike="noStrike" cap="none">
                <a:solidFill>
                  <a:schemeClr val="dk1"/>
                </a:solidFill>
                <a:latin typeface="Arial"/>
                <a:ea typeface="Arial"/>
                <a:cs typeface="Arial"/>
                <a:sym typeface="Arial"/>
              </a:endParaRPr>
            </a:p>
          </p:txBody>
        </p:sp>
        <p:sp>
          <p:nvSpPr>
            <p:cNvPr id="369" name="Google Shape;369;p13"/>
            <p:cNvSpPr/>
            <p:nvPr/>
          </p:nvSpPr>
          <p:spPr>
            <a:xfrm>
              <a:off x="4957763" y="869907"/>
              <a:ext cx="2357437" cy="1012867"/>
            </a:xfrm>
            <a:prstGeom prst="rect">
              <a:avLst/>
            </a:prstGeom>
            <a:solidFill>
              <a:srgbClr val="A6A6A6">
                <a:alpha val="38823"/>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orbel"/>
                <a:ea typeface="Corbel"/>
                <a:cs typeface="Corbel"/>
                <a:sym typeface="Corbel"/>
              </a:endParaRPr>
            </a:p>
          </p:txBody>
        </p:sp>
        <p:sp>
          <p:nvSpPr>
            <p:cNvPr id="370" name="Google Shape;370;p13"/>
            <p:cNvSpPr txBox="1"/>
            <p:nvPr/>
          </p:nvSpPr>
          <p:spPr>
            <a:xfrm>
              <a:off x="5011738" y="955675"/>
              <a:ext cx="2205037" cy="879476"/>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TOURNAMENTS: WATERPOLO </a:t>
              </a:r>
              <a:br>
                <a:rPr lang="en-US" sz="2000" b="1" i="0" u="none" strike="noStrike" cap="none">
                  <a:solidFill>
                    <a:srgbClr val="FFFFFF"/>
                  </a:solidFill>
                  <a:latin typeface="Oswald"/>
                  <a:ea typeface="Oswald"/>
                  <a:cs typeface="Oswald"/>
                  <a:sym typeface="Oswald"/>
                </a:rPr>
              </a:br>
              <a:r>
                <a:rPr lang="en-US" sz="2000" b="1" i="0" u="none" strike="noStrike" cap="none">
                  <a:solidFill>
                    <a:srgbClr val="FFFFFF"/>
                  </a:solidFill>
                  <a:latin typeface="Oswald"/>
                  <a:ea typeface="Oswald"/>
                  <a:cs typeface="Oswald"/>
                  <a:sym typeface="Oswald"/>
                </a:rPr>
                <a:t>VOLLEYBALL &amp; CHESS </a:t>
              </a:r>
              <a:endParaRPr sz="2800" b="0" i="0" u="none" strike="noStrike" cap="none">
                <a:solidFill>
                  <a:schemeClr val="dk1"/>
                </a:solidFill>
                <a:latin typeface="Arial"/>
                <a:ea typeface="Arial"/>
                <a:cs typeface="Arial"/>
                <a:sym typeface="Arial"/>
              </a:endParaRPr>
            </a:p>
          </p:txBody>
        </p:sp>
        <p:sp>
          <p:nvSpPr>
            <p:cNvPr id="371" name="Google Shape;371;p13"/>
            <p:cNvSpPr/>
            <p:nvPr/>
          </p:nvSpPr>
          <p:spPr>
            <a:xfrm>
              <a:off x="2479675" y="955675"/>
              <a:ext cx="2357438" cy="930275"/>
            </a:xfrm>
            <a:prstGeom prst="rect">
              <a:avLst/>
            </a:prstGeom>
            <a:solidFill>
              <a:srgbClr val="A6A6A6">
                <a:alpha val="38823"/>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orbel"/>
                <a:ea typeface="Corbel"/>
                <a:cs typeface="Corbel"/>
                <a:sym typeface="Corbel"/>
              </a:endParaRPr>
            </a:p>
          </p:txBody>
        </p:sp>
        <p:sp>
          <p:nvSpPr>
            <p:cNvPr id="372" name="Google Shape;372;p13"/>
            <p:cNvSpPr txBox="1"/>
            <p:nvPr/>
          </p:nvSpPr>
          <p:spPr>
            <a:xfrm>
              <a:off x="2551113" y="1165224"/>
              <a:ext cx="2205037" cy="669926"/>
            </a:xfrm>
            <a:prstGeom prst="rect">
              <a:avLst/>
            </a:prstGeom>
            <a:noFill/>
            <a:ln>
              <a:noFill/>
            </a:ln>
          </p:spPr>
          <p:txBody>
            <a:bodyPr spcFirstLastPara="1" wrap="square" lIns="36575" tIns="36575" rIns="36575" bIns="36575" anchor="ctr"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HIGH ADVENTURE</a:t>
              </a:r>
              <a:br>
                <a:rPr lang="en-US" sz="2000" b="1" i="0" u="none" strike="noStrike" cap="none">
                  <a:solidFill>
                    <a:srgbClr val="FFFFFF"/>
                  </a:solidFill>
                  <a:latin typeface="Oswald"/>
                  <a:ea typeface="Oswald"/>
                  <a:cs typeface="Oswald"/>
                  <a:sym typeface="Oswald"/>
                </a:rPr>
              </a:br>
              <a:r>
                <a:rPr lang="en-US" sz="2000" b="1" i="0" u="none" strike="noStrike" cap="none">
                  <a:solidFill>
                    <a:srgbClr val="FFFFFF"/>
                  </a:solidFill>
                  <a:latin typeface="Oswald"/>
                  <a:ea typeface="Oswald"/>
                  <a:cs typeface="Oswald"/>
                  <a:sym typeface="Oswald"/>
                </a:rPr>
                <a:t>FUN NIGHT</a:t>
              </a:r>
              <a:endParaRPr sz="1800" b="0" i="0" u="none" strike="noStrike" cap="none">
                <a:solidFill>
                  <a:schemeClr val="dk1"/>
                </a:solidFill>
                <a:latin typeface="Arial"/>
                <a:ea typeface="Arial"/>
                <a:cs typeface="Arial"/>
                <a:sym typeface="Arial"/>
              </a:endParaRPr>
            </a:p>
          </p:txBody>
        </p:sp>
        <p:sp>
          <p:nvSpPr>
            <p:cNvPr id="373" name="Google Shape;373;p13"/>
            <p:cNvSpPr/>
            <p:nvPr/>
          </p:nvSpPr>
          <p:spPr>
            <a:xfrm>
              <a:off x="-1588" y="1350963"/>
              <a:ext cx="2357438" cy="534987"/>
            </a:xfrm>
            <a:prstGeom prst="rect">
              <a:avLst/>
            </a:prstGeom>
            <a:solidFill>
              <a:srgbClr val="A6A6A6">
                <a:alpha val="38823"/>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orbel"/>
                <a:ea typeface="Corbel"/>
                <a:cs typeface="Corbel"/>
                <a:sym typeface="Corbel"/>
              </a:endParaRPr>
            </a:p>
          </p:txBody>
        </p:sp>
        <p:sp>
          <p:nvSpPr>
            <p:cNvPr id="374" name="Google Shape;374;p13"/>
            <p:cNvSpPr txBox="1"/>
            <p:nvPr/>
          </p:nvSpPr>
          <p:spPr>
            <a:xfrm>
              <a:off x="71438" y="1403350"/>
              <a:ext cx="2205037" cy="431800"/>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TOWER RACES</a:t>
              </a:r>
              <a:endParaRPr sz="1800" b="0" i="0" u="none" strike="noStrike" cap="none">
                <a:solidFill>
                  <a:schemeClr val="dk1"/>
                </a:solidFill>
                <a:latin typeface="Arial"/>
                <a:ea typeface="Arial"/>
                <a:cs typeface="Arial"/>
                <a:sym typeface="Arial"/>
              </a:endParaRPr>
            </a:p>
          </p:txBody>
        </p:sp>
        <p:sp>
          <p:nvSpPr>
            <p:cNvPr id="375" name="Google Shape;375;p13"/>
            <p:cNvSpPr/>
            <p:nvPr/>
          </p:nvSpPr>
          <p:spPr>
            <a:xfrm>
              <a:off x="4956175" y="4062413"/>
              <a:ext cx="2357438" cy="536575"/>
            </a:xfrm>
            <a:prstGeom prst="rect">
              <a:avLst/>
            </a:prstGeom>
            <a:solidFill>
              <a:srgbClr val="A6A6A6">
                <a:alpha val="38823"/>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orbel"/>
                <a:ea typeface="Corbel"/>
                <a:cs typeface="Corbel"/>
                <a:sym typeface="Corbel"/>
              </a:endParaRPr>
            </a:p>
          </p:txBody>
        </p:sp>
        <p:sp>
          <p:nvSpPr>
            <p:cNvPr id="376" name="Google Shape;376;p13"/>
            <p:cNvSpPr txBox="1"/>
            <p:nvPr/>
          </p:nvSpPr>
          <p:spPr>
            <a:xfrm>
              <a:off x="5029200" y="4122738"/>
              <a:ext cx="2205038" cy="431800"/>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POKER SHOOT</a:t>
              </a:r>
              <a:endParaRPr sz="1800" b="0" i="0" u="none" strike="noStrike" cap="none">
                <a:solidFill>
                  <a:schemeClr val="dk1"/>
                </a:solidFill>
                <a:latin typeface="Arial"/>
                <a:ea typeface="Arial"/>
                <a:cs typeface="Arial"/>
                <a:sym typeface="Arial"/>
              </a:endParaRPr>
            </a:p>
          </p:txBody>
        </p:sp>
        <p:sp>
          <p:nvSpPr>
            <p:cNvPr id="377" name="Google Shape;377;p13"/>
            <p:cNvSpPr/>
            <p:nvPr/>
          </p:nvSpPr>
          <p:spPr>
            <a:xfrm>
              <a:off x="2473325" y="4070350"/>
              <a:ext cx="2359025" cy="536575"/>
            </a:xfrm>
            <a:prstGeom prst="rect">
              <a:avLst/>
            </a:prstGeom>
            <a:solidFill>
              <a:srgbClr val="A6A6A6">
                <a:alpha val="38823"/>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orbel"/>
                <a:ea typeface="Corbel"/>
                <a:cs typeface="Corbel"/>
                <a:sym typeface="Corbel"/>
              </a:endParaRPr>
            </a:p>
          </p:txBody>
        </p:sp>
        <p:sp>
          <p:nvSpPr>
            <p:cNvPr id="378" name="Google Shape;378;p13"/>
            <p:cNvSpPr txBox="1"/>
            <p:nvPr/>
          </p:nvSpPr>
          <p:spPr>
            <a:xfrm>
              <a:off x="2551113" y="4122738"/>
              <a:ext cx="2205037" cy="431800"/>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BEACH BASH</a:t>
              </a:r>
              <a:endParaRPr sz="1800" b="0" i="0" u="none" strike="noStrike" cap="none">
                <a:solidFill>
                  <a:schemeClr val="dk1"/>
                </a:solidFill>
                <a:latin typeface="Arial"/>
                <a:ea typeface="Arial"/>
                <a:cs typeface="Arial"/>
                <a:sym typeface="Arial"/>
              </a:endParaRPr>
            </a:p>
          </p:txBody>
        </p:sp>
        <p:sp>
          <p:nvSpPr>
            <p:cNvPr id="379" name="Google Shape;379;p13"/>
            <p:cNvSpPr/>
            <p:nvPr/>
          </p:nvSpPr>
          <p:spPr>
            <a:xfrm>
              <a:off x="-1588" y="4059238"/>
              <a:ext cx="2357438" cy="536575"/>
            </a:xfrm>
            <a:prstGeom prst="rect">
              <a:avLst/>
            </a:prstGeom>
            <a:solidFill>
              <a:srgbClr val="A6A6A6">
                <a:alpha val="38823"/>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orbel"/>
                <a:ea typeface="Corbel"/>
                <a:cs typeface="Corbel"/>
                <a:sym typeface="Corbel"/>
              </a:endParaRPr>
            </a:p>
          </p:txBody>
        </p:sp>
        <p:sp>
          <p:nvSpPr>
            <p:cNvPr id="380" name="Google Shape;380;p13"/>
            <p:cNvSpPr txBox="1"/>
            <p:nvPr/>
          </p:nvSpPr>
          <p:spPr>
            <a:xfrm>
              <a:off x="71438" y="4122738"/>
              <a:ext cx="2205037" cy="431800"/>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HORSEBACK RIDING</a:t>
              </a:r>
              <a:endParaRPr sz="1800" b="0" i="0" u="none" strike="noStrike" cap="none">
                <a:solidFill>
                  <a:schemeClr val="dk1"/>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1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0">
              <a:lnSpc>
                <a:spcPct val="85000"/>
              </a:lnSpc>
              <a:spcBef>
                <a:spcPts val="0"/>
              </a:spcBef>
              <a:spcAft>
                <a:spcPts val="0"/>
              </a:spcAft>
              <a:buClr>
                <a:schemeClr val="lt2"/>
              </a:buClr>
              <a:buSzPts val="4000"/>
              <a:buFont typeface="Arial"/>
              <a:buNone/>
            </a:pPr>
            <a:r>
              <a:rPr lang="en-US"/>
              <a:t>EVENING ACTIVITIES</a:t>
            </a:r>
            <a:endParaRPr/>
          </a:p>
        </p:txBody>
      </p:sp>
      <p:grpSp>
        <p:nvGrpSpPr>
          <p:cNvPr id="386" name="Google Shape;386;p14"/>
          <p:cNvGrpSpPr/>
          <p:nvPr/>
        </p:nvGrpSpPr>
        <p:grpSpPr>
          <a:xfrm>
            <a:off x="1847339" y="1949935"/>
            <a:ext cx="8497322" cy="2958130"/>
            <a:chOff x="1726011" y="1651494"/>
            <a:chExt cx="8497322" cy="2958130"/>
          </a:xfrm>
        </p:grpSpPr>
        <p:pic>
          <p:nvPicPr>
            <p:cNvPr id="387" name="Google Shape;387;p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726011" y="1651494"/>
              <a:ext cx="2738919" cy="2191504"/>
            </a:xfrm>
            <a:prstGeom prst="rect">
              <a:avLst/>
            </a:prstGeom>
            <a:noFill/>
            <a:ln>
              <a:noFill/>
            </a:ln>
          </p:spPr>
        </p:pic>
        <p:grpSp>
          <p:nvGrpSpPr>
            <p:cNvPr id="388" name="Google Shape;388;p14"/>
            <p:cNvGrpSpPr/>
            <p:nvPr/>
          </p:nvGrpSpPr>
          <p:grpSpPr>
            <a:xfrm>
              <a:off x="1726011" y="1651494"/>
              <a:ext cx="8497322" cy="2958130"/>
              <a:chOff x="-1588" y="0"/>
              <a:chExt cx="7318338" cy="2608350"/>
            </a:xfrm>
          </p:grpSpPr>
          <p:pic>
            <p:nvPicPr>
              <p:cNvPr id="389" name="Google Shape;389;p1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478088" y="3175"/>
                <a:ext cx="2359024" cy="1887538"/>
              </a:xfrm>
              <a:prstGeom prst="rect">
                <a:avLst/>
              </a:prstGeom>
              <a:noFill/>
              <a:ln>
                <a:noFill/>
              </a:ln>
            </p:spPr>
          </p:pic>
          <p:pic>
            <p:nvPicPr>
              <p:cNvPr id="390" name="Google Shape;390;p1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956175" y="0"/>
                <a:ext cx="2359024" cy="1887538"/>
              </a:xfrm>
              <a:prstGeom prst="rect">
                <a:avLst/>
              </a:prstGeom>
              <a:noFill/>
              <a:ln>
                <a:noFill/>
              </a:ln>
            </p:spPr>
          </p:pic>
          <p:sp>
            <p:nvSpPr>
              <p:cNvPr id="391" name="Google Shape;391;p14"/>
              <p:cNvSpPr txBox="1"/>
              <p:nvPr/>
            </p:nvSpPr>
            <p:spPr>
              <a:xfrm>
                <a:off x="-1588" y="1885950"/>
                <a:ext cx="2358900" cy="722400"/>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Learn how to cook in a Dutch oven on Tuesday night in Scoutcraft.   Learn how rope is made on Monday night in Scoutcraft. Help make rope.</a:t>
                </a:r>
                <a:endParaRPr sz="1400" b="0" i="0" u="none" strike="noStrike" cap="none">
                  <a:solidFill>
                    <a:srgbClr val="000000"/>
                  </a:solidFill>
                  <a:latin typeface="Arial"/>
                  <a:ea typeface="Arial"/>
                  <a:cs typeface="Arial"/>
                  <a:sym typeface="Arial"/>
                </a:endParaRPr>
              </a:p>
            </p:txBody>
          </p:sp>
          <p:sp>
            <p:nvSpPr>
              <p:cNvPr id="392" name="Google Shape;392;p14"/>
              <p:cNvSpPr txBox="1"/>
              <p:nvPr/>
            </p:nvSpPr>
            <p:spPr>
              <a:xfrm>
                <a:off x="2478088" y="1885950"/>
                <a:ext cx="2358900" cy="722400"/>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Run or walk the 5K from Chippewa, to Navajo, to Sioux, and back to Chippewa. Winners sign the banner. Everyone gets a root beer float.</a:t>
                </a:r>
                <a:endParaRPr sz="2800" b="0" i="0" u="none" strike="noStrike" cap="none">
                  <a:solidFill>
                    <a:schemeClr val="dk1"/>
                  </a:solidFill>
                  <a:latin typeface="Arial"/>
                  <a:ea typeface="Arial"/>
                  <a:cs typeface="Arial"/>
                  <a:sym typeface="Arial"/>
                </a:endParaRPr>
              </a:p>
            </p:txBody>
          </p:sp>
          <p:sp>
            <p:nvSpPr>
              <p:cNvPr id="393" name="Google Shape;393;p14"/>
              <p:cNvSpPr txBox="1"/>
              <p:nvPr/>
            </p:nvSpPr>
            <p:spPr>
              <a:xfrm>
                <a:off x="4956175" y="1885950"/>
                <a:ext cx="2358900" cy="722400"/>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Build up to swimming a mile throughout the week to earn the Mile Swim patch to put on your swimsuit. </a:t>
                </a:r>
                <a:endParaRPr sz="2800" b="0" i="0" u="none" strike="noStrike" cap="none">
                  <a:solidFill>
                    <a:schemeClr val="dk1"/>
                  </a:solidFill>
                  <a:latin typeface="Arial"/>
                  <a:ea typeface="Arial"/>
                  <a:cs typeface="Arial"/>
                  <a:sym typeface="Arial"/>
                </a:endParaRPr>
              </a:p>
            </p:txBody>
          </p:sp>
          <p:sp>
            <p:nvSpPr>
              <p:cNvPr id="394" name="Google Shape;394;p14"/>
              <p:cNvSpPr/>
              <p:nvPr/>
            </p:nvSpPr>
            <p:spPr>
              <a:xfrm>
                <a:off x="4959350" y="1347788"/>
                <a:ext cx="2357400" cy="534900"/>
              </a:xfrm>
              <a:prstGeom prst="rect">
                <a:avLst/>
              </a:prstGeom>
              <a:solidFill>
                <a:srgbClr val="A6A6A6">
                  <a:alpha val="39215"/>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orbel"/>
                  <a:ea typeface="Corbel"/>
                  <a:cs typeface="Corbel"/>
                  <a:sym typeface="Corbel"/>
                </a:endParaRPr>
              </a:p>
            </p:txBody>
          </p:sp>
          <p:sp>
            <p:nvSpPr>
              <p:cNvPr id="395" name="Google Shape;395;p14"/>
              <p:cNvSpPr txBox="1"/>
              <p:nvPr/>
            </p:nvSpPr>
            <p:spPr>
              <a:xfrm>
                <a:off x="5029200" y="1343025"/>
                <a:ext cx="2205000" cy="493800"/>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MILE SWIM</a:t>
                </a:r>
                <a:endParaRPr sz="1800" b="0" i="0" u="none" strike="noStrike" cap="none">
                  <a:solidFill>
                    <a:schemeClr val="dk1"/>
                  </a:solidFill>
                  <a:latin typeface="Arial"/>
                  <a:ea typeface="Arial"/>
                  <a:cs typeface="Arial"/>
                  <a:sym typeface="Arial"/>
                </a:endParaRPr>
              </a:p>
            </p:txBody>
          </p:sp>
          <p:sp>
            <p:nvSpPr>
              <p:cNvPr id="396" name="Google Shape;396;p14"/>
              <p:cNvSpPr/>
              <p:nvPr/>
            </p:nvSpPr>
            <p:spPr>
              <a:xfrm>
                <a:off x="2476500" y="1355725"/>
                <a:ext cx="2358900" cy="534900"/>
              </a:xfrm>
              <a:prstGeom prst="rect">
                <a:avLst/>
              </a:prstGeom>
              <a:solidFill>
                <a:srgbClr val="A6A6A6">
                  <a:alpha val="39215"/>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orbel"/>
                  <a:ea typeface="Corbel"/>
                  <a:cs typeface="Corbel"/>
                  <a:sym typeface="Corbel"/>
                </a:endParaRPr>
              </a:p>
            </p:txBody>
          </p:sp>
          <p:sp>
            <p:nvSpPr>
              <p:cNvPr id="397" name="Google Shape;397;p14"/>
              <p:cNvSpPr txBox="1"/>
              <p:nvPr/>
            </p:nvSpPr>
            <p:spPr>
              <a:xfrm>
                <a:off x="2551113" y="1344614"/>
                <a:ext cx="2205000" cy="492000"/>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5K ROOT BEER RUN</a:t>
                </a:r>
                <a:endParaRPr sz="1800" b="0" i="0" u="none" strike="noStrike" cap="none">
                  <a:solidFill>
                    <a:schemeClr val="dk1"/>
                  </a:solidFill>
                  <a:latin typeface="Arial"/>
                  <a:ea typeface="Arial"/>
                  <a:cs typeface="Arial"/>
                  <a:sym typeface="Arial"/>
                </a:endParaRPr>
              </a:p>
            </p:txBody>
          </p:sp>
          <p:sp>
            <p:nvSpPr>
              <p:cNvPr id="398" name="Google Shape;398;p14"/>
              <p:cNvSpPr/>
              <p:nvPr/>
            </p:nvSpPr>
            <p:spPr>
              <a:xfrm>
                <a:off x="1588" y="1344613"/>
                <a:ext cx="2357400" cy="534900"/>
              </a:xfrm>
              <a:prstGeom prst="rect">
                <a:avLst/>
              </a:prstGeom>
              <a:solidFill>
                <a:srgbClr val="A6A6A6">
                  <a:alpha val="39215"/>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orbel"/>
                  <a:ea typeface="Corbel"/>
                  <a:cs typeface="Corbel"/>
                  <a:sym typeface="Corbel"/>
                </a:endParaRPr>
              </a:p>
            </p:txBody>
          </p:sp>
          <p:sp>
            <p:nvSpPr>
              <p:cNvPr id="399" name="Google Shape;399;p14"/>
              <p:cNvSpPr txBox="1"/>
              <p:nvPr/>
            </p:nvSpPr>
            <p:spPr>
              <a:xfrm>
                <a:off x="71438" y="1344614"/>
                <a:ext cx="2205000" cy="492000"/>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COOKING DEMO</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ROPE MAKING DEMO</a:t>
                </a:r>
                <a:endParaRPr sz="1800" b="0" i="0" u="none" strike="noStrike" cap="none">
                  <a:solidFill>
                    <a:schemeClr val="dk1"/>
                  </a:solidFill>
                  <a:latin typeface="Arial"/>
                  <a:ea typeface="Arial"/>
                  <a:cs typeface="Arial"/>
                  <a:sym typeface="Arial"/>
                </a:endParaRPr>
              </a:p>
            </p:txBody>
          </p:sp>
        </p:gr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1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0">
              <a:lnSpc>
                <a:spcPct val="85000"/>
              </a:lnSpc>
              <a:spcBef>
                <a:spcPts val="0"/>
              </a:spcBef>
              <a:spcAft>
                <a:spcPts val="0"/>
              </a:spcAft>
              <a:buClr>
                <a:schemeClr val="lt2"/>
              </a:buClr>
              <a:buSzPts val="4000"/>
              <a:buFont typeface="Arial"/>
              <a:buNone/>
            </a:pPr>
            <a:r>
              <a:rPr lang="en-US"/>
              <a:t>BROWNSEA</a:t>
            </a:r>
            <a:endParaRPr/>
          </a:p>
        </p:txBody>
      </p:sp>
      <p:sp>
        <p:nvSpPr>
          <p:cNvPr id="405" name="Google Shape;405;p15"/>
          <p:cNvSpPr txBox="1"/>
          <p:nvPr/>
        </p:nvSpPr>
        <p:spPr>
          <a:xfrm>
            <a:off x="199504" y="949923"/>
            <a:ext cx="3883156" cy="1584730"/>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24C86"/>
              </a:buClr>
              <a:buSzPts val="2400"/>
              <a:buFont typeface="Oswald"/>
              <a:buNone/>
            </a:pPr>
            <a:r>
              <a:rPr lang="en-US" sz="2400" b="0" i="0" u="none" strike="noStrike" cap="none">
                <a:solidFill>
                  <a:srgbClr val="024C86"/>
                </a:solidFill>
                <a:latin typeface="Oswald"/>
                <a:ea typeface="Oswald"/>
                <a:cs typeface="Oswald"/>
                <a:sym typeface="Oswald"/>
              </a:rPr>
              <a:t>What is Brownsea?</a:t>
            </a:r>
            <a:endParaRPr sz="1100" b="0"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Brownsea is designed to teach basic outdoor skills to 1st year Scouts. Many requirements won’t be signed off during class but will need to be demonstrated to adults or troop guides in the campsite. Commissioners can also assist with testing Scouts out on skills in the evening. </a:t>
            </a:r>
            <a:endParaRPr sz="1400" b="0" i="0" u="none" strike="noStrike" cap="none">
              <a:solidFill>
                <a:srgbClr val="000000"/>
              </a:solidFill>
              <a:latin typeface="Arial"/>
              <a:ea typeface="Arial"/>
              <a:cs typeface="Arial"/>
              <a:sym typeface="Arial"/>
            </a:endParaRPr>
          </a:p>
        </p:txBody>
      </p:sp>
      <p:pic>
        <p:nvPicPr>
          <p:cNvPr id="406" name="Google Shape;406;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135658" y="1035478"/>
            <a:ext cx="3741016" cy="2372104"/>
          </a:xfrm>
          <a:prstGeom prst="rect">
            <a:avLst/>
          </a:prstGeom>
          <a:noFill/>
          <a:ln>
            <a:noFill/>
          </a:ln>
        </p:spPr>
      </p:pic>
      <p:sp>
        <p:nvSpPr>
          <p:cNvPr id="407" name="Google Shape;407;p15"/>
          <p:cNvSpPr txBox="1"/>
          <p:nvPr/>
        </p:nvSpPr>
        <p:spPr>
          <a:xfrm>
            <a:off x="4133203" y="3442864"/>
            <a:ext cx="3883156" cy="3245317"/>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24C86"/>
              </a:buClr>
              <a:buSzPts val="1600"/>
              <a:buFont typeface="Oswald"/>
              <a:buNone/>
            </a:pPr>
            <a:r>
              <a:rPr lang="en-US" sz="1600" b="0" i="0" u="none" strike="noStrike" cap="none">
                <a:solidFill>
                  <a:srgbClr val="024C86"/>
                </a:solidFill>
                <a:latin typeface="Oswald"/>
                <a:ea typeface="Oswald"/>
                <a:cs typeface="Oswald"/>
                <a:sym typeface="Oswald"/>
              </a:rPr>
              <a:t>Nature Day</a:t>
            </a:r>
            <a:endParaRPr sz="1600" b="0" i="0" u="none" strike="noStrike" cap="none">
              <a:solidFill>
                <a:srgbClr val="000000"/>
              </a:solidFill>
              <a:latin typeface="Raleway"/>
              <a:ea typeface="Raleway"/>
              <a:cs typeface="Raleway"/>
              <a:sym typeface="Raleway"/>
            </a:endParaRPr>
          </a:p>
          <a:p>
            <a:pPr marL="0" marR="0" lvl="0" indent="-63500" algn="l" rtl="0">
              <a:lnSpc>
                <a:spcPct val="100000"/>
              </a:lnSpc>
              <a:spcBef>
                <a:spcPts val="0"/>
              </a:spcBef>
              <a:spcAft>
                <a:spcPts val="0"/>
              </a:spcAft>
              <a:buClr>
                <a:srgbClr val="000000"/>
              </a:buClr>
              <a:buSzPts val="1000"/>
              <a:buFont typeface="Noto Sans Symbols"/>
              <a:buChar char="❑"/>
            </a:pPr>
            <a:r>
              <a:rPr lang="en-US" sz="900" b="1" i="0" u="none" strike="noStrike" cap="none">
                <a:solidFill>
                  <a:srgbClr val="000000"/>
                </a:solidFill>
                <a:latin typeface="Raleway"/>
                <a:ea typeface="Raleway"/>
                <a:cs typeface="Raleway"/>
                <a:sym typeface="Raleway"/>
              </a:rPr>
              <a:t>Tenderfoot 4b. </a:t>
            </a:r>
            <a:r>
              <a:rPr lang="en-US" sz="900" b="0" i="0" u="none" strike="noStrike" cap="none">
                <a:solidFill>
                  <a:srgbClr val="000000"/>
                </a:solidFill>
                <a:latin typeface="Raleway"/>
                <a:ea typeface="Raleway"/>
                <a:cs typeface="Raleway"/>
                <a:sym typeface="Raleway"/>
              </a:rPr>
              <a:t>Describe common poisonous or hazardous plants, identify any that grow in your local area or campsite location. Tell how to treat for exposure to them.</a:t>
            </a:r>
            <a:endParaRPr sz="1400" b="0" i="0" u="none" strike="noStrike" cap="none">
              <a:solidFill>
                <a:srgbClr val="000000"/>
              </a:solidFill>
              <a:latin typeface="Arial"/>
              <a:ea typeface="Arial"/>
              <a:cs typeface="Arial"/>
              <a:sym typeface="Arial"/>
            </a:endParaRPr>
          </a:p>
          <a:p>
            <a:pPr marL="0" marR="0" lvl="0" indent="-63500" algn="l" rtl="0">
              <a:lnSpc>
                <a:spcPct val="100000"/>
              </a:lnSpc>
              <a:spcBef>
                <a:spcPts val="0"/>
              </a:spcBef>
              <a:spcAft>
                <a:spcPts val="0"/>
              </a:spcAft>
              <a:buClr>
                <a:srgbClr val="000000"/>
              </a:buClr>
              <a:buSzPts val="1000"/>
              <a:buFont typeface="Noto Sans Symbols"/>
              <a:buChar char="❑"/>
            </a:pPr>
            <a:r>
              <a:rPr lang="en-US" sz="900" b="1" i="0" u="none" strike="noStrike" cap="none">
                <a:solidFill>
                  <a:srgbClr val="000000"/>
                </a:solidFill>
                <a:latin typeface="Raleway"/>
                <a:ea typeface="Raleway"/>
                <a:cs typeface="Raleway"/>
                <a:sym typeface="Raleway"/>
              </a:rPr>
              <a:t>2nd Class 1b. </a:t>
            </a:r>
            <a:r>
              <a:rPr lang="en-US" sz="900" b="0" i="0" u="none" strike="noStrike" cap="none">
                <a:solidFill>
                  <a:srgbClr val="000000"/>
                </a:solidFill>
                <a:latin typeface="Raleway"/>
                <a:ea typeface="Raleway"/>
                <a:cs typeface="Raleway"/>
                <a:sym typeface="Raleway"/>
              </a:rPr>
              <a:t>Explain the principles of Leave No Trace and tell how you practiced them on a campout or outing. </a:t>
            </a:r>
            <a:endParaRPr sz="1400" b="0" i="0" u="none" strike="noStrike" cap="none">
              <a:solidFill>
                <a:srgbClr val="000000"/>
              </a:solidFill>
              <a:latin typeface="Arial"/>
              <a:ea typeface="Arial"/>
              <a:cs typeface="Arial"/>
              <a:sym typeface="Arial"/>
            </a:endParaRPr>
          </a:p>
          <a:p>
            <a:pPr marL="0" marR="0" lvl="0" indent="-63500" algn="l" rtl="0">
              <a:lnSpc>
                <a:spcPct val="100000"/>
              </a:lnSpc>
              <a:spcBef>
                <a:spcPts val="0"/>
              </a:spcBef>
              <a:spcAft>
                <a:spcPts val="0"/>
              </a:spcAft>
              <a:buClr>
                <a:srgbClr val="000000"/>
              </a:buClr>
              <a:buSzPts val="1000"/>
              <a:buFont typeface="Noto Sans Symbols"/>
              <a:buChar char="❑"/>
            </a:pPr>
            <a:r>
              <a:rPr lang="en-US" sz="900" b="1" i="0" u="none" strike="noStrike" cap="none">
                <a:solidFill>
                  <a:srgbClr val="000000"/>
                </a:solidFill>
                <a:latin typeface="Raleway"/>
                <a:ea typeface="Raleway"/>
                <a:cs typeface="Raleway"/>
                <a:sym typeface="Raleway"/>
              </a:rPr>
              <a:t>2nd Class 4. </a:t>
            </a:r>
            <a:r>
              <a:rPr lang="en-US" sz="900" b="0" i="0" u="none" strike="noStrike" cap="none">
                <a:solidFill>
                  <a:srgbClr val="000000"/>
                </a:solidFill>
                <a:latin typeface="Raleway"/>
                <a:ea typeface="Raleway"/>
                <a:cs typeface="Raleway"/>
                <a:sym typeface="Raleway"/>
              </a:rPr>
              <a:t>Identify or show evidence of at least ten kinds of wild animals (such as birds, mammals, reptiles, fish, mollusks) found in your local area or camping location. You may show evidence by tracks, signs, or photographs you have taken.</a:t>
            </a:r>
            <a:endParaRPr sz="1400" b="0" i="0" u="none" strike="noStrike" cap="none">
              <a:solidFill>
                <a:srgbClr val="000000"/>
              </a:solidFill>
              <a:latin typeface="Arial"/>
              <a:ea typeface="Arial"/>
              <a:cs typeface="Arial"/>
              <a:sym typeface="Arial"/>
            </a:endParaRPr>
          </a:p>
          <a:p>
            <a:pPr marL="0" marR="0" lvl="0" indent="-63500" algn="l" rtl="0">
              <a:lnSpc>
                <a:spcPct val="100000"/>
              </a:lnSpc>
              <a:spcBef>
                <a:spcPts val="0"/>
              </a:spcBef>
              <a:spcAft>
                <a:spcPts val="0"/>
              </a:spcAft>
              <a:buClr>
                <a:srgbClr val="000000"/>
              </a:buClr>
              <a:buSzPts val="1000"/>
              <a:buFont typeface="Noto Sans Symbols"/>
              <a:buChar char="❑"/>
            </a:pPr>
            <a:r>
              <a:rPr lang="en-US" sz="900" b="1" i="0" u="none" strike="noStrike" cap="none">
                <a:solidFill>
                  <a:srgbClr val="000000"/>
                </a:solidFill>
                <a:latin typeface="Raleway"/>
                <a:ea typeface="Raleway"/>
                <a:cs typeface="Raleway"/>
                <a:sym typeface="Raleway"/>
              </a:rPr>
              <a:t>1st Class 1b. </a:t>
            </a:r>
            <a:r>
              <a:rPr lang="en-US" sz="900" b="0" i="0" u="none" strike="noStrike" cap="none">
                <a:solidFill>
                  <a:srgbClr val="000000"/>
                </a:solidFill>
                <a:latin typeface="Raleway"/>
                <a:ea typeface="Raleway"/>
                <a:cs typeface="Raleway"/>
                <a:sym typeface="Raleway"/>
              </a:rPr>
              <a:t>Explain each of the principles of Tread Lightly! and tell how you practiced them on a campout or outing. </a:t>
            </a:r>
            <a:endParaRPr sz="1400" b="0" i="0" u="none" strike="noStrike" cap="none">
              <a:solidFill>
                <a:srgbClr val="000000"/>
              </a:solidFill>
              <a:latin typeface="Arial"/>
              <a:ea typeface="Arial"/>
              <a:cs typeface="Arial"/>
              <a:sym typeface="Arial"/>
            </a:endParaRPr>
          </a:p>
          <a:p>
            <a:pPr marL="0" marR="0" lvl="0" indent="-63500" algn="l" rtl="0">
              <a:lnSpc>
                <a:spcPct val="100000"/>
              </a:lnSpc>
              <a:spcBef>
                <a:spcPts val="0"/>
              </a:spcBef>
              <a:spcAft>
                <a:spcPts val="0"/>
              </a:spcAft>
              <a:buClr>
                <a:srgbClr val="000000"/>
              </a:buClr>
              <a:buSzPts val="1000"/>
              <a:buFont typeface="Noto Sans Symbols"/>
              <a:buChar char="❑"/>
            </a:pPr>
            <a:r>
              <a:rPr lang="en-US" sz="900" b="1" i="0" u="none" strike="noStrike" cap="none">
                <a:solidFill>
                  <a:srgbClr val="000000"/>
                </a:solidFill>
                <a:latin typeface="Raleway"/>
                <a:ea typeface="Raleway"/>
                <a:cs typeface="Raleway"/>
                <a:sym typeface="Raleway"/>
              </a:rPr>
              <a:t>1st Class 5a. </a:t>
            </a:r>
            <a:r>
              <a:rPr lang="en-US" sz="900" b="0" i="0" u="none" strike="noStrike" cap="none">
                <a:solidFill>
                  <a:srgbClr val="000000"/>
                </a:solidFill>
                <a:latin typeface="Raleway"/>
                <a:ea typeface="Raleway"/>
                <a:cs typeface="Raleway"/>
                <a:sym typeface="Raleway"/>
              </a:rPr>
              <a:t>Identify or show evidence of at least 10 kinds of native plants found in your local area or campsite location.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24C86"/>
              </a:buClr>
              <a:buSzPts val="1600"/>
              <a:buFont typeface="Oswald"/>
              <a:buNone/>
            </a:pPr>
            <a:r>
              <a:rPr lang="en-US" sz="1600" b="0" i="0" u="none" strike="noStrike" cap="none">
                <a:solidFill>
                  <a:srgbClr val="024C86"/>
                </a:solidFill>
                <a:latin typeface="Oswald"/>
                <a:ea typeface="Oswald"/>
                <a:cs typeface="Oswald"/>
                <a:sym typeface="Oswald"/>
              </a:rPr>
              <a:t>Orienteering Day</a:t>
            </a:r>
            <a:endParaRPr sz="1600" b="0" i="0" u="none" strike="noStrike" cap="none">
              <a:solidFill>
                <a:srgbClr val="000000"/>
              </a:solidFill>
              <a:latin typeface="Oswald"/>
              <a:ea typeface="Oswald"/>
              <a:cs typeface="Oswald"/>
              <a:sym typeface="Oswald"/>
            </a:endParaRPr>
          </a:p>
          <a:p>
            <a:pPr marL="0" marR="0" lvl="0" indent="-63500" algn="l" rtl="0">
              <a:lnSpc>
                <a:spcPct val="100000"/>
              </a:lnSpc>
              <a:spcBef>
                <a:spcPts val="0"/>
              </a:spcBef>
              <a:spcAft>
                <a:spcPts val="0"/>
              </a:spcAft>
              <a:buClr>
                <a:srgbClr val="000000"/>
              </a:buClr>
              <a:buSzPts val="1000"/>
              <a:buFont typeface="Noto Sans Symbols"/>
              <a:buChar char="❑"/>
            </a:pPr>
            <a:r>
              <a:rPr lang="en-US" sz="900" b="1" i="0" u="none" strike="noStrike" cap="none">
                <a:solidFill>
                  <a:srgbClr val="000000"/>
                </a:solidFill>
                <a:latin typeface="Raleway"/>
                <a:ea typeface="Raleway"/>
                <a:cs typeface="Raleway"/>
                <a:sym typeface="Raleway"/>
              </a:rPr>
              <a:t>2nd Class 3a. </a:t>
            </a:r>
            <a:r>
              <a:rPr lang="en-US" sz="900" b="0" i="0" u="none" strike="noStrike" cap="none">
                <a:solidFill>
                  <a:srgbClr val="000000"/>
                </a:solidFill>
                <a:latin typeface="Raleway"/>
                <a:ea typeface="Raleway"/>
                <a:cs typeface="Raleway"/>
                <a:sym typeface="Raleway"/>
              </a:rPr>
              <a:t>Demonstrate how a compass works and how to orient a map. Use a map to point out and tell the meaning of five map symbols.</a:t>
            </a:r>
            <a:endParaRPr sz="1100" b="0" i="0" u="none" strike="noStrike" cap="none">
              <a:solidFill>
                <a:srgbClr val="000000"/>
              </a:solidFill>
              <a:latin typeface="Oswald"/>
              <a:ea typeface="Oswald"/>
              <a:cs typeface="Oswald"/>
              <a:sym typeface="Oswald"/>
            </a:endParaRPr>
          </a:p>
          <a:p>
            <a:pPr marL="0" marR="0" lvl="0" indent="-63500" algn="l" rtl="0">
              <a:lnSpc>
                <a:spcPct val="100000"/>
              </a:lnSpc>
              <a:spcBef>
                <a:spcPts val="0"/>
              </a:spcBef>
              <a:spcAft>
                <a:spcPts val="0"/>
              </a:spcAft>
              <a:buClr>
                <a:srgbClr val="000000"/>
              </a:buClr>
              <a:buSzPts val="1000"/>
              <a:buFont typeface="Noto Sans Symbols"/>
              <a:buChar char="❑"/>
            </a:pPr>
            <a:r>
              <a:rPr lang="en-US" sz="900" b="1" i="0" u="none" strike="noStrike" cap="none">
                <a:solidFill>
                  <a:srgbClr val="000000"/>
                </a:solidFill>
                <a:latin typeface="Raleway"/>
                <a:ea typeface="Raleway"/>
                <a:cs typeface="Raleway"/>
                <a:sym typeface="Raleway"/>
              </a:rPr>
              <a:t>1st Class 4a. </a:t>
            </a:r>
            <a:r>
              <a:rPr lang="en-US" sz="900" b="0" i="0" u="none" strike="noStrike" cap="none">
                <a:solidFill>
                  <a:srgbClr val="000000"/>
                </a:solidFill>
                <a:latin typeface="Raleway"/>
                <a:ea typeface="Raleway"/>
                <a:cs typeface="Raleway"/>
                <a:sym typeface="Raleway"/>
              </a:rPr>
              <a:t>Using a map and compass, complete an orienteering course that covers at least one mile and requires measuring the height and/or width of designated items (tree, tower, canyon, ditch, etc.)</a:t>
            </a:r>
            <a:endParaRPr sz="1600" b="0" i="0" u="none" strike="noStrike" cap="none">
              <a:solidFill>
                <a:schemeClr val="dk1"/>
              </a:solidFill>
              <a:latin typeface="Arial"/>
              <a:ea typeface="Arial"/>
              <a:cs typeface="Arial"/>
              <a:sym typeface="Arial"/>
            </a:endParaRPr>
          </a:p>
        </p:txBody>
      </p:sp>
      <p:sp>
        <p:nvSpPr>
          <p:cNvPr id="408" name="Google Shape;408;p15"/>
          <p:cNvSpPr txBox="1"/>
          <p:nvPr/>
        </p:nvSpPr>
        <p:spPr>
          <a:xfrm>
            <a:off x="8066903" y="1270763"/>
            <a:ext cx="3933702" cy="5577838"/>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24C86"/>
              </a:buClr>
              <a:buSzPts val="1600"/>
              <a:buFont typeface="Oswald"/>
              <a:buNone/>
            </a:pPr>
            <a:r>
              <a:rPr lang="en-US" sz="1600" b="0" i="0" u="none" strike="noStrike" cap="none">
                <a:solidFill>
                  <a:srgbClr val="024C86"/>
                </a:solidFill>
                <a:latin typeface="Oswald"/>
                <a:ea typeface="Oswald"/>
                <a:cs typeface="Oswald"/>
                <a:sym typeface="Oswald"/>
              </a:rPr>
              <a:t>First Aid and Flag Day</a:t>
            </a:r>
            <a:endParaRPr sz="1600" b="0" i="0" u="none" strike="noStrike" cap="none">
              <a:solidFill>
                <a:srgbClr val="000000"/>
              </a:solidFill>
              <a:latin typeface="Raleway"/>
              <a:ea typeface="Raleway"/>
              <a:cs typeface="Raleway"/>
              <a:sym typeface="Raleway"/>
            </a:endParaRPr>
          </a:p>
          <a:p>
            <a:pPr marL="0" marR="0" lvl="0" indent="-63500" algn="l" rtl="0">
              <a:lnSpc>
                <a:spcPct val="100000"/>
              </a:lnSpc>
              <a:spcBef>
                <a:spcPts val="0"/>
              </a:spcBef>
              <a:spcAft>
                <a:spcPts val="0"/>
              </a:spcAft>
              <a:buClr>
                <a:srgbClr val="000000"/>
              </a:buClr>
              <a:buSzPts val="1000"/>
              <a:buFont typeface="Noto Sans Symbols"/>
              <a:buChar char="❑"/>
            </a:pPr>
            <a:r>
              <a:rPr lang="en-US" sz="1000" b="1" i="0" u="none" strike="noStrike" cap="none">
                <a:solidFill>
                  <a:srgbClr val="000000"/>
                </a:solidFill>
                <a:latin typeface="Raleway"/>
                <a:ea typeface="Raleway"/>
                <a:cs typeface="Raleway"/>
                <a:sym typeface="Raleway"/>
              </a:rPr>
              <a:t>Tenderfoot 7a. </a:t>
            </a:r>
            <a:r>
              <a:rPr lang="en-US" sz="1000" b="0" i="0" u="none" strike="noStrike" cap="none">
                <a:solidFill>
                  <a:srgbClr val="000000"/>
                </a:solidFill>
                <a:latin typeface="Raleway"/>
                <a:ea typeface="Raleway"/>
                <a:cs typeface="Raleway"/>
                <a:sym typeface="Raleway"/>
              </a:rPr>
              <a:t>Demonstrate how to display, raise, lower, and fold the U.S. flag.</a:t>
            </a:r>
            <a:endParaRPr sz="1400" b="0" i="0" u="none" strike="noStrike" cap="none">
              <a:solidFill>
                <a:srgbClr val="000000"/>
              </a:solidFill>
              <a:latin typeface="Arial"/>
              <a:ea typeface="Arial"/>
              <a:cs typeface="Arial"/>
              <a:sym typeface="Arial"/>
            </a:endParaRPr>
          </a:p>
          <a:p>
            <a:pPr marL="0" marR="0" lvl="0" indent="-63500" algn="l" rtl="0">
              <a:lnSpc>
                <a:spcPct val="100000"/>
              </a:lnSpc>
              <a:spcBef>
                <a:spcPts val="0"/>
              </a:spcBef>
              <a:spcAft>
                <a:spcPts val="0"/>
              </a:spcAft>
              <a:buClr>
                <a:srgbClr val="000000"/>
              </a:buClr>
              <a:buSzPts val="1000"/>
              <a:buFont typeface="Noto Sans Symbols"/>
              <a:buChar char="❑"/>
            </a:pPr>
            <a:r>
              <a:rPr lang="en-US" sz="1000" b="1" i="0" u="none" strike="noStrike" cap="none">
                <a:solidFill>
                  <a:srgbClr val="000000"/>
                </a:solidFill>
                <a:latin typeface="Raleway"/>
                <a:ea typeface="Raleway"/>
                <a:cs typeface="Raleway"/>
                <a:sym typeface="Raleway"/>
              </a:rPr>
              <a:t>First Class 7a. </a:t>
            </a:r>
            <a:r>
              <a:rPr lang="en-US" sz="1000" b="0" i="0" u="none" strike="noStrike" cap="none">
                <a:solidFill>
                  <a:srgbClr val="000000"/>
                </a:solidFill>
                <a:latin typeface="Raleway"/>
                <a:ea typeface="Raleway"/>
                <a:cs typeface="Raleway"/>
                <a:sym typeface="Raleway"/>
              </a:rPr>
              <a:t>Demonstrate bandages for a sprained ankle and for injuries on the head, the upper arm, and the collarbone.</a:t>
            </a:r>
            <a:endParaRPr sz="1400" b="0" i="0" u="none" strike="noStrike" cap="none">
              <a:solidFill>
                <a:srgbClr val="000000"/>
              </a:solidFill>
              <a:latin typeface="Arial"/>
              <a:ea typeface="Arial"/>
              <a:cs typeface="Arial"/>
              <a:sym typeface="Arial"/>
            </a:endParaRPr>
          </a:p>
          <a:p>
            <a:pPr marL="0" marR="0" lvl="0" indent="-63500" algn="l" rtl="0">
              <a:lnSpc>
                <a:spcPct val="100000"/>
              </a:lnSpc>
              <a:spcBef>
                <a:spcPts val="0"/>
              </a:spcBef>
              <a:spcAft>
                <a:spcPts val="0"/>
              </a:spcAft>
              <a:buClr>
                <a:srgbClr val="000000"/>
              </a:buClr>
              <a:buSzPts val="1000"/>
              <a:buFont typeface="Noto Sans Symbols"/>
              <a:buChar char="❑"/>
            </a:pPr>
            <a:r>
              <a:rPr lang="en-US" sz="1000" b="1" i="0" u="none" strike="noStrike" cap="none">
                <a:solidFill>
                  <a:srgbClr val="000000"/>
                </a:solidFill>
                <a:latin typeface="Raleway"/>
                <a:ea typeface="Raleway"/>
                <a:cs typeface="Raleway"/>
                <a:sym typeface="Raleway"/>
              </a:rPr>
              <a:t>First Class 7b. </a:t>
            </a:r>
            <a:r>
              <a:rPr lang="en-US" sz="1000" b="0" i="0" u="none" strike="noStrike" cap="none">
                <a:solidFill>
                  <a:srgbClr val="000000"/>
                </a:solidFill>
                <a:latin typeface="Raleway"/>
                <a:ea typeface="Raleway"/>
                <a:cs typeface="Raleway"/>
                <a:sym typeface="Raleway"/>
              </a:rPr>
              <a:t>By yourself and with a partner, show how to:</a:t>
            </a:r>
            <a:endParaRPr sz="1400" b="0" i="0" u="none" strike="noStrike" cap="none">
              <a:solidFill>
                <a:srgbClr val="000000"/>
              </a:solidFill>
              <a:latin typeface="Arial"/>
              <a:ea typeface="Arial"/>
              <a:cs typeface="Arial"/>
              <a:sym typeface="Arial"/>
            </a:endParaRPr>
          </a:p>
          <a:p>
            <a:pPr marL="0" marR="0" lvl="0" indent="-63500" algn="l" rtl="0">
              <a:lnSpc>
                <a:spcPct val="100000"/>
              </a:lnSpc>
              <a:spcBef>
                <a:spcPts val="0"/>
              </a:spcBef>
              <a:spcAft>
                <a:spcPts val="0"/>
              </a:spcAft>
              <a:buClr>
                <a:srgbClr val="000000"/>
              </a:buClr>
              <a:buSzPts val="1000"/>
              <a:buFont typeface="Noto Sans Symbols"/>
              <a:buChar char="❑"/>
            </a:pPr>
            <a:r>
              <a:rPr lang="en-US" sz="1000" b="0" i="0" u="none" strike="noStrike" cap="none">
                <a:solidFill>
                  <a:srgbClr val="000000"/>
                </a:solidFill>
                <a:latin typeface="Raleway"/>
                <a:ea typeface="Raleway"/>
                <a:cs typeface="Raleway"/>
                <a:sym typeface="Raleway"/>
              </a:rPr>
              <a:t>Transport a person from a smoke-filled room</a:t>
            </a:r>
            <a:endParaRPr sz="1400" b="0" i="0" u="none" strike="noStrike" cap="none">
              <a:solidFill>
                <a:srgbClr val="000000"/>
              </a:solidFill>
              <a:latin typeface="Arial"/>
              <a:ea typeface="Arial"/>
              <a:cs typeface="Arial"/>
              <a:sym typeface="Arial"/>
            </a:endParaRPr>
          </a:p>
          <a:p>
            <a:pPr marL="0" marR="0" lvl="0" indent="-63500" algn="l" rtl="0">
              <a:lnSpc>
                <a:spcPct val="100000"/>
              </a:lnSpc>
              <a:spcBef>
                <a:spcPts val="0"/>
              </a:spcBef>
              <a:spcAft>
                <a:spcPts val="0"/>
              </a:spcAft>
              <a:buClr>
                <a:srgbClr val="000000"/>
              </a:buClr>
              <a:buSzPts val="1000"/>
              <a:buFont typeface="Noto Sans Symbols"/>
              <a:buChar char="❑"/>
            </a:pPr>
            <a:r>
              <a:rPr lang="en-US" sz="1000" b="0" i="0" u="none" strike="noStrike" cap="none">
                <a:solidFill>
                  <a:srgbClr val="000000"/>
                </a:solidFill>
                <a:latin typeface="Raleway"/>
                <a:ea typeface="Raleway"/>
                <a:cs typeface="Raleway"/>
                <a:sym typeface="Raleway"/>
              </a:rPr>
              <a:t>Transport for at least 25 yards a person with a sprained ankle.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24C86"/>
              </a:buClr>
              <a:buSzPts val="1600"/>
              <a:buFont typeface="Oswald"/>
              <a:buNone/>
            </a:pPr>
            <a:r>
              <a:rPr lang="en-US" sz="1600" b="0" i="0" u="none" strike="noStrike" cap="none">
                <a:solidFill>
                  <a:srgbClr val="024C86"/>
                </a:solidFill>
                <a:latin typeface="Oswald"/>
                <a:ea typeface="Oswald"/>
                <a:cs typeface="Oswald"/>
                <a:sym typeface="Oswald"/>
              </a:rPr>
              <a:t>Sharp and pointy Day</a:t>
            </a:r>
            <a:endParaRPr sz="1600" b="0" i="0" u="none" strike="noStrike" cap="none">
              <a:solidFill>
                <a:srgbClr val="000000"/>
              </a:solidFill>
              <a:latin typeface="Raleway"/>
              <a:ea typeface="Raleway"/>
              <a:cs typeface="Raleway"/>
              <a:sym typeface="Raleway"/>
            </a:endParaRPr>
          </a:p>
          <a:p>
            <a:pPr marL="0" marR="0" lvl="0" indent="-63500" algn="l" rtl="0">
              <a:lnSpc>
                <a:spcPct val="100000"/>
              </a:lnSpc>
              <a:spcBef>
                <a:spcPts val="0"/>
              </a:spcBef>
              <a:spcAft>
                <a:spcPts val="0"/>
              </a:spcAft>
              <a:buClr>
                <a:srgbClr val="000000"/>
              </a:buClr>
              <a:buSzPts val="1000"/>
              <a:buFont typeface="Noto Sans Symbols"/>
              <a:buChar char="❑"/>
            </a:pPr>
            <a:r>
              <a:rPr lang="en-US" sz="1000" b="1" i="0" u="none" strike="noStrike" cap="none">
                <a:solidFill>
                  <a:srgbClr val="000000"/>
                </a:solidFill>
                <a:latin typeface="Raleway"/>
                <a:ea typeface="Raleway"/>
                <a:cs typeface="Raleway"/>
                <a:sym typeface="Raleway"/>
              </a:rPr>
              <a:t>Tenderfoot 3d. </a:t>
            </a:r>
            <a:r>
              <a:rPr lang="en-US" sz="1000" b="0" i="0" u="none" strike="noStrike" cap="none">
                <a:solidFill>
                  <a:srgbClr val="000000"/>
                </a:solidFill>
                <a:latin typeface="Raleway"/>
                <a:ea typeface="Raleway"/>
                <a:cs typeface="Raleway"/>
                <a:sym typeface="Raleway"/>
              </a:rPr>
              <a:t>Demonstrate proper care, sharpening, and use of the knife, saw, and ax. Describe when each should be used.</a:t>
            </a:r>
            <a:endParaRPr sz="1400" b="0" i="0" u="none" strike="noStrike" cap="none">
              <a:solidFill>
                <a:srgbClr val="000000"/>
              </a:solidFill>
              <a:latin typeface="Arial"/>
              <a:ea typeface="Arial"/>
              <a:cs typeface="Arial"/>
              <a:sym typeface="Arial"/>
            </a:endParaRPr>
          </a:p>
          <a:p>
            <a:pPr marL="0" marR="0" lvl="0" indent="-63500" algn="l" rtl="0">
              <a:lnSpc>
                <a:spcPct val="100000"/>
              </a:lnSpc>
              <a:spcBef>
                <a:spcPts val="0"/>
              </a:spcBef>
              <a:spcAft>
                <a:spcPts val="0"/>
              </a:spcAft>
              <a:buClr>
                <a:srgbClr val="000000"/>
              </a:buClr>
              <a:buSzPts val="1000"/>
              <a:buFont typeface="Noto Sans Symbols"/>
              <a:buChar char="❑"/>
            </a:pPr>
            <a:r>
              <a:rPr lang="en-US" sz="1000" b="1" i="0" u="none" strike="noStrike" cap="none">
                <a:solidFill>
                  <a:srgbClr val="000000"/>
                </a:solidFill>
                <a:latin typeface="Raleway"/>
                <a:ea typeface="Raleway"/>
                <a:cs typeface="Raleway"/>
                <a:sym typeface="Raleway"/>
              </a:rPr>
              <a:t>2nd Class 2b. </a:t>
            </a:r>
            <a:r>
              <a:rPr lang="en-US" sz="1000" b="0" i="0" u="none" strike="noStrike" cap="none">
                <a:solidFill>
                  <a:srgbClr val="000000"/>
                </a:solidFill>
                <a:latin typeface="Raleway"/>
                <a:ea typeface="Raleway"/>
                <a:cs typeface="Raleway"/>
                <a:sym typeface="Raleway"/>
              </a:rPr>
              <a:t>Use the tools listed in Tenderfoot requirement 3d to prepare tinder, kindling, and fuel wood for a cooking fire.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24C86"/>
              </a:buClr>
              <a:buSzPts val="1600"/>
              <a:buFont typeface="Oswald"/>
              <a:buNone/>
            </a:pPr>
            <a:r>
              <a:rPr lang="en-US" sz="1600" b="0" i="0" u="none" strike="noStrike" cap="none">
                <a:solidFill>
                  <a:srgbClr val="024C86"/>
                </a:solidFill>
                <a:latin typeface="Oswald"/>
                <a:ea typeface="Oswald"/>
                <a:cs typeface="Oswald"/>
                <a:sym typeface="Oswald"/>
              </a:rPr>
              <a:t>Fire and Stove Day</a:t>
            </a:r>
            <a:endParaRPr sz="1600" b="0" i="0" u="none" strike="noStrike" cap="none">
              <a:solidFill>
                <a:srgbClr val="000000"/>
              </a:solidFill>
              <a:latin typeface="Raleway"/>
              <a:ea typeface="Raleway"/>
              <a:cs typeface="Raleway"/>
              <a:sym typeface="Raleway"/>
            </a:endParaRPr>
          </a:p>
          <a:p>
            <a:pPr marL="0" marR="0" lvl="0" indent="-63500" algn="l" rtl="0">
              <a:lnSpc>
                <a:spcPct val="100000"/>
              </a:lnSpc>
              <a:spcBef>
                <a:spcPts val="0"/>
              </a:spcBef>
              <a:spcAft>
                <a:spcPts val="0"/>
              </a:spcAft>
              <a:buClr>
                <a:srgbClr val="000000"/>
              </a:buClr>
              <a:buSzPts val="1000"/>
              <a:buFont typeface="Noto Sans Symbols"/>
              <a:buChar char="❑"/>
            </a:pPr>
            <a:r>
              <a:rPr lang="en-US" sz="1000" b="1" i="0" u="none" strike="noStrike" cap="none">
                <a:solidFill>
                  <a:srgbClr val="000000"/>
                </a:solidFill>
                <a:latin typeface="Raleway"/>
                <a:ea typeface="Raleway"/>
                <a:cs typeface="Raleway"/>
                <a:sym typeface="Raleway"/>
              </a:rPr>
              <a:t>2nd Class 2a. </a:t>
            </a:r>
            <a:r>
              <a:rPr lang="en-US" sz="1000" b="0" i="0" u="none" strike="noStrike" cap="none">
                <a:solidFill>
                  <a:srgbClr val="000000"/>
                </a:solidFill>
                <a:latin typeface="Raleway"/>
                <a:ea typeface="Raleway"/>
                <a:cs typeface="Raleway"/>
                <a:sym typeface="Raleway"/>
              </a:rPr>
              <a:t>Explain when it is appropriate to use a fire for cooking or other purposes and when it would not be appropriate to do so.</a:t>
            </a:r>
            <a:endParaRPr sz="1400" b="0" i="0" u="none" strike="noStrike" cap="none">
              <a:solidFill>
                <a:srgbClr val="000000"/>
              </a:solidFill>
              <a:latin typeface="Arial"/>
              <a:ea typeface="Arial"/>
              <a:cs typeface="Arial"/>
              <a:sym typeface="Arial"/>
            </a:endParaRPr>
          </a:p>
          <a:p>
            <a:pPr marL="0" marR="0" lvl="0" indent="-63500" algn="l" rtl="0">
              <a:lnSpc>
                <a:spcPct val="100000"/>
              </a:lnSpc>
              <a:spcBef>
                <a:spcPts val="0"/>
              </a:spcBef>
              <a:spcAft>
                <a:spcPts val="0"/>
              </a:spcAft>
              <a:buClr>
                <a:srgbClr val="000000"/>
              </a:buClr>
              <a:buSzPts val="1000"/>
              <a:buFont typeface="Noto Sans Symbols"/>
              <a:buChar char="❑"/>
            </a:pPr>
            <a:r>
              <a:rPr lang="en-US" sz="1000" b="1" i="0" u="none" strike="noStrike" cap="none">
                <a:solidFill>
                  <a:srgbClr val="000000"/>
                </a:solidFill>
                <a:latin typeface="Raleway"/>
                <a:ea typeface="Raleway"/>
                <a:cs typeface="Raleway"/>
                <a:sym typeface="Raleway"/>
              </a:rPr>
              <a:t>2nd Class 2c. </a:t>
            </a:r>
            <a:r>
              <a:rPr lang="en-US" sz="1000" b="0" i="0" u="none" strike="noStrike" cap="none">
                <a:solidFill>
                  <a:srgbClr val="000000"/>
                </a:solidFill>
                <a:latin typeface="Raleway"/>
                <a:ea typeface="Raleway"/>
                <a:cs typeface="Raleway"/>
                <a:sym typeface="Raleway"/>
              </a:rPr>
              <a:t>At an approved outdoor location and time, use the tinder, kindling, and fuel wood from Second Class requirement 2b to demonstrate how to build a fire. Light the fire. After allowing the flames to burn safely for at least two minutes, safely extinguish the flames with minimal impact to the fire site.</a:t>
            </a:r>
            <a:endParaRPr sz="1400" b="0" i="0" u="none" strike="noStrike" cap="none">
              <a:solidFill>
                <a:srgbClr val="000000"/>
              </a:solidFill>
              <a:latin typeface="Arial"/>
              <a:ea typeface="Arial"/>
              <a:cs typeface="Arial"/>
              <a:sym typeface="Arial"/>
            </a:endParaRPr>
          </a:p>
          <a:p>
            <a:pPr marL="0" marR="0" lvl="0" indent="-63500" algn="l" rtl="0">
              <a:lnSpc>
                <a:spcPct val="100000"/>
              </a:lnSpc>
              <a:spcBef>
                <a:spcPts val="0"/>
              </a:spcBef>
              <a:spcAft>
                <a:spcPts val="0"/>
              </a:spcAft>
              <a:buClr>
                <a:srgbClr val="000000"/>
              </a:buClr>
              <a:buSzPts val="1000"/>
              <a:buFont typeface="Noto Sans Symbols"/>
              <a:buChar char="❑"/>
            </a:pPr>
            <a:r>
              <a:rPr lang="en-US" sz="1000" b="1" i="0" u="none" strike="noStrike" cap="none">
                <a:solidFill>
                  <a:srgbClr val="000000"/>
                </a:solidFill>
                <a:latin typeface="Raleway"/>
                <a:ea typeface="Raleway"/>
                <a:cs typeface="Raleway"/>
                <a:sym typeface="Raleway"/>
              </a:rPr>
              <a:t>2nd Class 2d. </a:t>
            </a:r>
            <a:r>
              <a:rPr lang="en-US" sz="1000" b="0" i="0" u="none" strike="noStrike" cap="none">
                <a:solidFill>
                  <a:srgbClr val="000000"/>
                </a:solidFill>
                <a:latin typeface="Raleway"/>
                <a:ea typeface="Raleway"/>
                <a:cs typeface="Raleway"/>
                <a:sym typeface="Raleway"/>
              </a:rPr>
              <a:t>Explain when it is appropriate to use a lightweight stove and when it is appropriate to use a propane stove. Set up a lightweight stove or propane stove. Unless prohibited by local fire restrictions, light the stove. Describe the safety procedures for using these types of stoves.</a:t>
            </a:r>
            <a:endParaRPr sz="1800" b="0" i="0" u="none" strike="noStrike" cap="none">
              <a:solidFill>
                <a:schemeClr val="dk1"/>
              </a:solidFill>
              <a:latin typeface="Arial"/>
              <a:ea typeface="Arial"/>
              <a:cs typeface="Arial"/>
              <a:sym typeface="Arial"/>
            </a:endParaRPr>
          </a:p>
        </p:txBody>
      </p:sp>
      <p:graphicFrame>
        <p:nvGraphicFramePr>
          <p:cNvPr id="409" name="Google Shape;409;p15"/>
          <p:cNvGraphicFramePr/>
          <p:nvPr/>
        </p:nvGraphicFramePr>
        <p:xfrm>
          <a:off x="1730726" y="3765551"/>
          <a:ext cx="2337625" cy="1558062"/>
        </p:xfrm>
        <a:graphic>
          <a:graphicData uri="http://schemas.openxmlformats.org/drawingml/2006/table">
            <a:tbl>
              <a:tblPr>
                <a:noFill/>
                <a:tableStyleId>{C7A5E548-C055-4C6E-B230-D2CF77413E14}</a:tableStyleId>
              </a:tblPr>
              <a:tblGrid>
                <a:gridCol w="970400">
                  <a:extLst>
                    <a:ext uri="{9D8B030D-6E8A-4147-A177-3AD203B41FA5}">
                      <a16:colId xmlns:a16="http://schemas.microsoft.com/office/drawing/2014/main" val="20000"/>
                    </a:ext>
                  </a:extLst>
                </a:gridCol>
                <a:gridCol w="459225">
                  <a:extLst>
                    <a:ext uri="{9D8B030D-6E8A-4147-A177-3AD203B41FA5}">
                      <a16:colId xmlns:a16="http://schemas.microsoft.com/office/drawing/2014/main" val="20001"/>
                    </a:ext>
                  </a:extLst>
                </a:gridCol>
                <a:gridCol w="454650">
                  <a:extLst>
                    <a:ext uri="{9D8B030D-6E8A-4147-A177-3AD203B41FA5}">
                      <a16:colId xmlns:a16="http://schemas.microsoft.com/office/drawing/2014/main" val="20002"/>
                    </a:ext>
                  </a:extLst>
                </a:gridCol>
                <a:gridCol w="453350">
                  <a:extLst>
                    <a:ext uri="{9D8B030D-6E8A-4147-A177-3AD203B41FA5}">
                      <a16:colId xmlns:a16="http://schemas.microsoft.com/office/drawing/2014/main" val="20003"/>
                    </a:ext>
                  </a:extLst>
                </a:gridCol>
              </a:tblGrid>
              <a:tr h="151650">
                <a:tc>
                  <a:txBody>
                    <a:bodyPr/>
                    <a:lstStyle/>
                    <a:p>
                      <a:pPr marL="0" marR="0" lvl="0" indent="0" algn="l" rtl="0">
                        <a:lnSpc>
                          <a:spcPct val="119000"/>
                        </a:lnSpc>
                        <a:spcBef>
                          <a:spcPts val="0"/>
                        </a:spcBef>
                        <a:spcAft>
                          <a:spcPts val="0"/>
                        </a:spcAft>
                        <a:buClr>
                          <a:srgbClr val="000000"/>
                        </a:buClr>
                        <a:buSzPts val="1050"/>
                        <a:buFont typeface="Arial"/>
                        <a:buNone/>
                      </a:pPr>
                      <a:r>
                        <a:rPr lang="en-US" sz="1050" b="1" u="none" strike="noStrike" cap="none">
                          <a:solidFill>
                            <a:srgbClr val="000000"/>
                          </a:solidFill>
                          <a:latin typeface="Raleway"/>
                          <a:ea typeface="Raleway"/>
                          <a:cs typeface="Raleway"/>
                          <a:sym typeface="Raleway"/>
                        </a:rPr>
                        <a:t> </a:t>
                      </a:r>
                      <a:endParaRPr sz="1000" u="none" strike="noStrike" cap="none">
                        <a:solidFill>
                          <a:srgbClr val="000000"/>
                        </a:solidFill>
                        <a:latin typeface="Calibri"/>
                        <a:ea typeface="Calibri"/>
                        <a:cs typeface="Calibri"/>
                        <a:sym typeface="Calibri"/>
                      </a:endParaRPr>
                    </a:p>
                  </a:txBody>
                  <a:tcPr marL="36575" marR="36575" marT="36575" marB="36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1050"/>
                        <a:buFont typeface="Arial"/>
                        <a:buNone/>
                      </a:pPr>
                      <a:r>
                        <a:rPr lang="en-US" sz="1050" b="1" u="none" strike="noStrike" cap="none">
                          <a:solidFill>
                            <a:srgbClr val="000000"/>
                          </a:solidFill>
                          <a:latin typeface="Raleway"/>
                          <a:ea typeface="Raleway"/>
                          <a:cs typeface="Raleway"/>
                          <a:sym typeface="Raleway"/>
                        </a:rPr>
                        <a:t>A</a:t>
                      </a:r>
                      <a:endParaRPr sz="1000" u="none" strike="noStrike" cap="none">
                        <a:solidFill>
                          <a:srgbClr val="000000"/>
                        </a:solidFill>
                        <a:latin typeface="Calibri"/>
                        <a:ea typeface="Calibri"/>
                        <a:cs typeface="Calibri"/>
                        <a:sym typeface="Calibri"/>
                      </a:endParaRPr>
                    </a:p>
                  </a:txBody>
                  <a:tcPr marL="36575" marR="36575" marT="36575" marB="36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1050"/>
                        <a:buFont typeface="Arial"/>
                        <a:buNone/>
                      </a:pPr>
                      <a:r>
                        <a:rPr lang="en-US" sz="1050" b="1" u="none" strike="noStrike" cap="none">
                          <a:solidFill>
                            <a:srgbClr val="000000"/>
                          </a:solidFill>
                          <a:latin typeface="Raleway"/>
                          <a:ea typeface="Raleway"/>
                          <a:cs typeface="Raleway"/>
                          <a:sym typeface="Raleway"/>
                        </a:rPr>
                        <a:t>B</a:t>
                      </a:r>
                      <a:endParaRPr sz="1000" u="none" strike="noStrike" cap="none">
                        <a:solidFill>
                          <a:srgbClr val="000000"/>
                        </a:solidFill>
                        <a:latin typeface="Calibri"/>
                        <a:ea typeface="Calibri"/>
                        <a:cs typeface="Calibri"/>
                        <a:sym typeface="Calibri"/>
                      </a:endParaRPr>
                    </a:p>
                  </a:txBody>
                  <a:tcPr marL="36575" marR="36575" marT="36575" marB="36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1050"/>
                        <a:buFont typeface="Arial"/>
                        <a:buNone/>
                      </a:pPr>
                      <a:r>
                        <a:rPr lang="en-US" sz="1050" b="1" u="none" strike="noStrike" cap="none">
                          <a:solidFill>
                            <a:srgbClr val="000000"/>
                          </a:solidFill>
                          <a:latin typeface="Raleway"/>
                          <a:ea typeface="Raleway"/>
                          <a:cs typeface="Raleway"/>
                          <a:sym typeface="Raleway"/>
                        </a:rPr>
                        <a:t>C</a:t>
                      </a:r>
                      <a:endParaRPr sz="1000" u="none" strike="noStrike" cap="none">
                        <a:solidFill>
                          <a:srgbClr val="000000"/>
                        </a:solidFill>
                        <a:latin typeface="Calibri"/>
                        <a:ea typeface="Calibri"/>
                        <a:cs typeface="Calibri"/>
                        <a:sym typeface="Calibri"/>
                      </a:endParaRPr>
                    </a:p>
                  </a:txBody>
                  <a:tcPr marL="36575" marR="36575" marT="36575" marB="36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66925">
                <a:tc>
                  <a:txBody>
                    <a:bodyPr/>
                    <a:lstStyle/>
                    <a:p>
                      <a:pPr marL="0" marR="0" lvl="0" indent="0" algn="l" rtl="0">
                        <a:lnSpc>
                          <a:spcPct val="119000"/>
                        </a:lnSpc>
                        <a:spcBef>
                          <a:spcPts val="0"/>
                        </a:spcBef>
                        <a:spcAft>
                          <a:spcPts val="0"/>
                        </a:spcAft>
                        <a:buClr>
                          <a:srgbClr val="000000"/>
                        </a:buClr>
                        <a:buSzPts val="1050"/>
                        <a:buFont typeface="Arial"/>
                        <a:buNone/>
                      </a:pPr>
                      <a:r>
                        <a:rPr lang="en-US" sz="1050" b="1" u="none" strike="noStrike" cap="none">
                          <a:solidFill>
                            <a:srgbClr val="000000"/>
                          </a:solidFill>
                          <a:latin typeface="Raleway"/>
                          <a:ea typeface="Raleway"/>
                          <a:cs typeface="Raleway"/>
                          <a:sym typeface="Raleway"/>
                        </a:rPr>
                        <a:t>Sharp&amp;Pointy</a:t>
                      </a:r>
                      <a:endParaRPr sz="1000" u="none" strike="noStrike" cap="none">
                        <a:solidFill>
                          <a:srgbClr val="000000"/>
                        </a:solidFill>
                        <a:latin typeface="Calibri"/>
                        <a:ea typeface="Calibri"/>
                        <a:cs typeface="Calibri"/>
                        <a:sym typeface="Calibri"/>
                      </a:endParaRPr>
                    </a:p>
                  </a:txBody>
                  <a:tcPr marL="36575" marR="36575" marT="36575" marB="36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1050"/>
                        <a:buFont typeface="Arial"/>
                        <a:buNone/>
                      </a:pPr>
                      <a:r>
                        <a:rPr lang="en-US" sz="1050" u="none" strike="noStrike" cap="none">
                          <a:solidFill>
                            <a:srgbClr val="000000"/>
                          </a:solidFill>
                          <a:latin typeface="Raleway"/>
                          <a:ea typeface="Raleway"/>
                          <a:cs typeface="Raleway"/>
                          <a:sym typeface="Raleway"/>
                        </a:rPr>
                        <a:t>MON</a:t>
                      </a:r>
                      <a:endParaRPr sz="1000" u="none" strike="noStrike" cap="none">
                        <a:solidFill>
                          <a:srgbClr val="000000"/>
                        </a:solidFill>
                        <a:latin typeface="Calibri"/>
                        <a:ea typeface="Calibri"/>
                        <a:cs typeface="Calibri"/>
                        <a:sym typeface="Calibri"/>
                      </a:endParaRPr>
                    </a:p>
                  </a:txBody>
                  <a:tcPr marL="36575" marR="36575" marT="36575" marB="36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1050"/>
                        <a:buFont typeface="Arial"/>
                        <a:buNone/>
                      </a:pPr>
                      <a:r>
                        <a:rPr lang="en-US" sz="1050" u="none" strike="noStrike" cap="none">
                          <a:solidFill>
                            <a:srgbClr val="000000"/>
                          </a:solidFill>
                          <a:latin typeface="Raleway"/>
                          <a:ea typeface="Raleway"/>
                          <a:cs typeface="Raleway"/>
                          <a:sym typeface="Raleway"/>
                        </a:rPr>
                        <a:t>TUE</a:t>
                      </a:r>
                      <a:endParaRPr sz="1000" u="none" strike="noStrike" cap="none">
                        <a:solidFill>
                          <a:srgbClr val="000000"/>
                        </a:solidFill>
                        <a:latin typeface="Calibri"/>
                        <a:ea typeface="Calibri"/>
                        <a:cs typeface="Calibri"/>
                        <a:sym typeface="Calibri"/>
                      </a:endParaRPr>
                    </a:p>
                  </a:txBody>
                  <a:tcPr marL="36575" marR="36575" marT="36575" marB="36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1050"/>
                        <a:buFont typeface="Arial"/>
                        <a:buNone/>
                      </a:pPr>
                      <a:r>
                        <a:rPr lang="en-US" sz="1050" u="none" strike="noStrike" cap="none">
                          <a:solidFill>
                            <a:srgbClr val="000000"/>
                          </a:solidFill>
                          <a:latin typeface="Raleway"/>
                          <a:ea typeface="Raleway"/>
                          <a:cs typeface="Raleway"/>
                          <a:sym typeface="Raleway"/>
                        </a:rPr>
                        <a:t>WED</a:t>
                      </a:r>
                      <a:endParaRPr sz="1000" u="none" strike="noStrike" cap="none">
                        <a:solidFill>
                          <a:srgbClr val="000000"/>
                        </a:solidFill>
                        <a:latin typeface="Calibri"/>
                        <a:ea typeface="Calibri"/>
                        <a:cs typeface="Calibri"/>
                        <a:sym typeface="Calibri"/>
                      </a:endParaRPr>
                    </a:p>
                  </a:txBody>
                  <a:tcPr marL="36575" marR="36575" marT="36575" marB="36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56275">
                <a:tc>
                  <a:txBody>
                    <a:bodyPr/>
                    <a:lstStyle/>
                    <a:p>
                      <a:pPr marL="0" marR="0" lvl="0" indent="0" algn="l" rtl="0">
                        <a:lnSpc>
                          <a:spcPct val="119000"/>
                        </a:lnSpc>
                        <a:spcBef>
                          <a:spcPts val="0"/>
                        </a:spcBef>
                        <a:spcAft>
                          <a:spcPts val="0"/>
                        </a:spcAft>
                        <a:buClr>
                          <a:srgbClr val="000000"/>
                        </a:buClr>
                        <a:buSzPts val="1050"/>
                        <a:buFont typeface="Arial"/>
                        <a:buNone/>
                      </a:pPr>
                      <a:r>
                        <a:rPr lang="en-US" sz="1050" b="1" u="none" strike="noStrike" cap="none">
                          <a:solidFill>
                            <a:srgbClr val="000000"/>
                          </a:solidFill>
                          <a:latin typeface="Raleway"/>
                          <a:ea typeface="Raleway"/>
                          <a:cs typeface="Raleway"/>
                          <a:sym typeface="Raleway"/>
                        </a:rPr>
                        <a:t>Fire/Stove</a:t>
                      </a:r>
                      <a:endParaRPr sz="1000" u="none" strike="noStrike" cap="none">
                        <a:solidFill>
                          <a:srgbClr val="000000"/>
                        </a:solidFill>
                        <a:latin typeface="Calibri"/>
                        <a:ea typeface="Calibri"/>
                        <a:cs typeface="Calibri"/>
                        <a:sym typeface="Calibri"/>
                      </a:endParaRPr>
                    </a:p>
                  </a:txBody>
                  <a:tcPr marL="36575" marR="36575" marT="36575" marB="36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1050"/>
                        <a:buFont typeface="Arial"/>
                        <a:buNone/>
                      </a:pPr>
                      <a:r>
                        <a:rPr lang="en-US" sz="1050" u="none" strike="noStrike" cap="none">
                          <a:solidFill>
                            <a:srgbClr val="000000"/>
                          </a:solidFill>
                          <a:latin typeface="Raleway"/>
                          <a:ea typeface="Raleway"/>
                          <a:cs typeface="Raleway"/>
                          <a:sym typeface="Raleway"/>
                        </a:rPr>
                        <a:t>TUE</a:t>
                      </a:r>
                      <a:endParaRPr sz="1000" u="none" strike="noStrike" cap="none">
                        <a:solidFill>
                          <a:srgbClr val="000000"/>
                        </a:solidFill>
                        <a:latin typeface="Calibri"/>
                        <a:ea typeface="Calibri"/>
                        <a:cs typeface="Calibri"/>
                        <a:sym typeface="Calibri"/>
                      </a:endParaRPr>
                    </a:p>
                  </a:txBody>
                  <a:tcPr marL="36575" marR="36575" marT="36575" marB="36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1050"/>
                        <a:buFont typeface="Arial"/>
                        <a:buNone/>
                      </a:pPr>
                      <a:r>
                        <a:rPr lang="en-US" sz="1050" u="none" strike="noStrike" cap="none">
                          <a:solidFill>
                            <a:srgbClr val="000000"/>
                          </a:solidFill>
                          <a:latin typeface="Raleway"/>
                          <a:ea typeface="Raleway"/>
                          <a:cs typeface="Raleway"/>
                          <a:sym typeface="Raleway"/>
                        </a:rPr>
                        <a:t>WED</a:t>
                      </a:r>
                      <a:endParaRPr sz="1000" u="none" strike="noStrike" cap="none">
                        <a:solidFill>
                          <a:srgbClr val="000000"/>
                        </a:solidFill>
                        <a:latin typeface="Calibri"/>
                        <a:ea typeface="Calibri"/>
                        <a:cs typeface="Calibri"/>
                        <a:sym typeface="Calibri"/>
                      </a:endParaRPr>
                    </a:p>
                  </a:txBody>
                  <a:tcPr marL="36575" marR="36575" marT="36575" marB="36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1000"/>
                        <a:buFont typeface="Arial"/>
                        <a:buNone/>
                      </a:pPr>
                      <a:r>
                        <a:rPr lang="en-US" sz="1000" u="none" strike="noStrike" cap="none">
                          <a:solidFill>
                            <a:srgbClr val="000000"/>
                          </a:solidFill>
                          <a:latin typeface="Raleway"/>
                          <a:ea typeface="Raleway"/>
                          <a:cs typeface="Raleway"/>
                          <a:sym typeface="Raleway"/>
                        </a:rPr>
                        <a:t>THUR</a:t>
                      </a:r>
                      <a:endParaRPr sz="1000" u="none" strike="noStrike" cap="none">
                        <a:solidFill>
                          <a:srgbClr val="000000"/>
                        </a:solidFill>
                        <a:latin typeface="Calibri"/>
                        <a:ea typeface="Calibri"/>
                        <a:cs typeface="Calibri"/>
                        <a:sym typeface="Calibri"/>
                      </a:endParaRPr>
                    </a:p>
                  </a:txBody>
                  <a:tcPr marL="36575" marR="36575" marT="36575" marB="36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66925">
                <a:tc>
                  <a:txBody>
                    <a:bodyPr/>
                    <a:lstStyle/>
                    <a:p>
                      <a:pPr marL="0" marR="0" lvl="0" indent="0" algn="l" rtl="0">
                        <a:lnSpc>
                          <a:spcPct val="119000"/>
                        </a:lnSpc>
                        <a:spcBef>
                          <a:spcPts val="0"/>
                        </a:spcBef>
                        <a:spcAft>
                          <a:spcPts val="0"/>
                        </a:spcAft>
                        <a:buClr>
                          <a:srgbClr val="000000"/>
                        </a:buClr>
                        <a:buSzPts val="1050"/>
                        <a:buFont typeface="Arial"/>
                        <a:buNone/>
                      </a:pPr>
                      <a:r>
                        <a:rPr lang="en-US" sz="1050" b="1" u="none" strike="noStrike" cap="none">
                          <a:solidFill>
                            <a:srgbClr val="000000"/>
                          </a:solidFill>
                          <a:latin typeface="Raleway"/>
                          <a:ea typeface="Raleway"/>
                          <a:cs typeface="Raleway"/>
                          <a:sym typeface="Raleway"/>
                        </a:rPr>
                        <a:t>First Aid Flag</a:t>
                      </a:r>
                      <a:endParaRPr sz="1000" u="none" strike="noStrike" cap="none">
                        <a:solidFill>
                          <a:srgbClr val="000000"/>
                        </a:solidFill>
                        <a:latin typeface="Calibri"/>
                        <a:ea typeface="Calibri"/>
                        <a:cs typeface="Calibri"/>
                        <a:sym typeface="Calibri"/>
                      </a:endParaRPr>
                    </a:p>
                  </a:txBody>
                  <a:tcPr marL="36575" marR="36575" marT="36575" marB="36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1050"/>
                        <a:buFont typeface="Arial"/>
                        <a:buNone/>
                      </a:pPr>
                      <a:r>
                        <a:rPr lang="en-US" sz="1050" u="none" strike="noStrike" cap="none">
                          <a:solidFill>
                            <a:srgbClr val="000000"/>
                          </a:solidFill>
                          <a:latin typeface="Raleway"/>
                          <a:ea typeface="Raleway"/>
                          <a:cs typeface="Raleway"/>
                          <a:sym typeface="Raleway"/>
                        </a:rPr>
                        <a:t>WED</a:t>
                      </a:r>
                      <a:endParaRPr sz="1000" u="none" strike="noStrike" cap="none">
                        <a:solidFill>
                          <a:srgbClr val="000000"/>
                        </a:solidFill>
                        <a:latin typeface="Calibri"/>
                        <a:ea typeface="Calibri"/>
                        <a:cs typeface="Calibri"/>
                        <a:sym typeface="Calibri"/>
                      </a:endParaRPr>
                    </a:p>
                  </a:txBody>
                  <a:tcPr marL="36575" marR="36575" marT="36575" marB="36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1000"/>
                        <a:buFont typeface="Arial"/>
                        <a:buNone/>
                      </a:pPr>
                      <a:r>
                        <a:rPr lang="en-US" sz="1000" u="none" strike="noStrike" cap="none">
                          <a:solidFill>
                            <a:srgbClr val="000000"/>
                          </a:solidFill>
                          <a:latin typeface="Raleway"/>
                          <a:ea typeface="Raleway"/>
                          <a:cs typeface="Raleway"/>
                          <a:sym typeface="Raleway"/>
                        </a:rPr>
                        <a:t>THUR</a:t>
                      </a:r>
                      <a:endParaRPr sz="1000" u="none" strike="noStrike" cap="none">
                        <a:solidFill>
                          <a:srgbClr val="000000"/>
                        </a:solidFill>
                        <a:latin typeface="Calibri"/>
                        <a:ea typeface="Calibri"/>
                        <a:cs typeface="Calibri"/>
                        <a:sym typeface="Calibri"/>
                      </a:endParaRPr>
                    </a:p>
                  </a:txBody>
                  <a:tcPr marL="36575" marR="36575" marT="36575" marB="36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1050"/>
                        <a:buFont typeface="Arial"/>
                        <a:buNone/>
                      </a:pPr>
                      <a:r>
                        <a:rPr lang="en-US" sz="1050" u="none" strike="noStrike" cap="none">
                          <a:solidFill>
                            <a:srgbClr val="000000"/>
                          </a:solidFill>
                          <a:latin typeface="Raleway"/>
                          <a:ea typeface="Raleway"/>
                          <a:cs typeface="Raleway"/>
                          <a:sym typeface="Raleway"/>
                        </a:rPr>
                        <a:t>FRI</a:t>
                      </a:r>
                      <a:endParaRPr sz="1000" u="none" strike="noStrike" cap="none">
                        <a:solidFill>
                          <a:srgbClr val="000000"/>
                        </a:solidFill>
                        <a:latin typeface="Calibri"/>
                        <a:ea typeface="Calibri"/>
                        <a:cs typeface="Calibri"/>
                        <a:sym typeface="Calibri"/>
                      </a:endParaRPr>
                    </a:p>
                  </a:txBody>
                  <a:tcPr marL="36575" marR="36575" marT="36575" marB="36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66925">
                <a:tc>
                  <a:txBody>
                    <a:bodyPr/>
                    <a:lstStyle/>
                    <a:p>
                      <a:pPr marL="0" marR="0" lvl="0" indent="0" algn="l" rtl="0">
                        <a:lnSpc>
                          <a:spcPct val="119000"/>
                        </a:lnSpc>
                        <a:spcBef>
                          <a:spcPts val="0"/>
                        </a:spcBef>
                        <a:spcAft>
                          <a:spcPts val="0"/>
                        </a:spcAft>
                        <a:buClr>
                          <a:srgbClr val="000000"/>
                        </a:buClr>
                        <a:buSzPts val="1050"/>
                        <a:buFont typeface="Arial"/>
                        <a:buNone/>
                      </a:pPr>
                      <a:r>
                        <a:rPr lang="en-US" sz="1050" b="1" u="none" strike="noStrike" cap="none">
                          <a:solidFill>
                            <a:srgbClr val="000000"/>
                          </a:solidFill>
                          <a:latin typeface="Raleway"/>
                          <a:ea typeface="Raleway"/>
                          <a:cs typeface="Raleway"/>
                          <a:sym typeface="Raleway"/>
                        </a:rPr>
                        <a:t>Orienteering</a:t>
                      </a:r>
                      <a:endParaRPr sz="1000" u="none" strike="noStrike" cap="none">
                        <a:solidFill>
                          <a:srgbClr val="000000"/>
                        </a:solidFill>
                        <a:latin typeface="Calibri"/>
                        <a:ea typeface="Calibri"/>
                        <a:cs typeface="Calibri"/>
                        <a:sym typeface="Calibri"/>
                      </a:endParaRPr>
                    </a:p>
                  </a:txBody>
                  <a:tcPr marL="36575" marR="36575" marT="36575" marB="36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1000"/>
                        <a:buFont typeface="Arial"/>
                        <a:buNone/>
                      </a:pPr>
                      <a:r>
                        <a:rPr lang="en-US" sz="1000" u="none" strike="noStrike" cap="none">
                          <a:solidFill>
                            <a:srgbClr val="000000"/>
                          </a:solidFill>
                          <a:latin typeface="Raleway"/>
                          <a:ea typeface="Raleway"/>
                          <a:cs typeface="Raleway"/>
                          <a:sym typeface="Raleway"/>
                        </a:rPr>
                        <a:t>THUR</a:t>
                      </a:r>
                      <a:endParaRPr sz="1000" u="none" strike="noStrike" cap="none">
                        <a:solidFill>
                          <a:srgbClr val="000000"/>
                        </a:solidFill>
                        <a:latin typeface="Calibri"/>
                        <a:ea typeface="Calibri"/>
                        <a:cs typeface="Calibri"/>
                        <a:sym typeface="Calibri"/>
                      </a:endParaRPr>
                    </a:p>
                  </a:txBody>
                  <a:tcPr marL="36575" marR="36575" marT="36575" marB="36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1050"/>
                        <a:buFont typeface="Arial"/>
                        <a:buNone/>
                      </a:pPr>
                      <a:r>
                        <a:rPr lang="en-US" sz="1050" u="none" strike="noStrike" cap="none">
                          <a:solidFill>
                            <a:srgbClr val="000000"/>
                          </a:solidFill>
                          <a:latin typeface="Raleway"/>
                          <a:ea typeface="Raleway"/>
                          <a:cs typeface="Raleway"/>
                          <a:sym typeface="Raleway"/>
                        </a:rPr>
                        <a:t>FRI</a:t>
                      </a:r>
                      <a:endParaRPr sz="1000" u="none" strike="noStrike" cap="none">
                        <a:solidFill>
                          <a:srgbClr val="000000"/>
                        </a:solidFill>
                        <a:latin typeface="Calibri"/>
                        <a:ea typeface="Calibri"/>
                        <a:cs typeface="Calibri"/>
                        <a:sym typeface="Calibri"/>
                      </a:endParaRPr>
                    </a:p>
                  </a:txBody>
                  <a:tcPr marL="36575" marR="36575" marT="36575" marB="36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1050"/>
                        <a:buFont typeface="Arial"/>
                        <a:buNone/>
                      </a:pPr>
                      <a:r>
                        <a:rPr lang="en-US" sz="1050" u="none" strike="noStrike" cap="none">
                          <a:solidFill>
                            <a:srgbClr val="000000"/>
                          </a:solidFill>
                          <a:latin typeface="Raleway"/>
                          <a:ea typeface="Raleway"/>
                          <a:cs typeface="Raleway"/>
                          <a:sym typeface="Raleway"/>
                        </a:rPr>
                        <a:t>MON</a:t>
                      </a:r>
                      <a:endParaRPr sz="1000" u="none" strike="noStrike" cap="none">
                        <a:solidFill>
                          <a:srgbClr val="000000"/>
                        </a:solidFill>
                        <a:latin typeface="Calibri"/>
                        <a:ea typeface="Calibri"/>
                        <a:cs typeface="Calibri"/>
                        <a:sym typeface="Calibri"/>
                      </a:endParaRPr>
                    </a:p>
                  </a:txBody>
                  <a:tcPr marL="36575" marR="36575" marT="36575" marB="36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151650">
                <a:tc>
                  <a:txBody>
                    <a:bodyPr/>
                    <a:lstStyle/>
                    <a:p>
                      <a:pPr marL="0" marR="0" lvl="0" indent="0" algn="l" rtl="0">
                        <a:lnSpc>
                          <a:spcPct val="119000"/>
                        </a:lnSpc>
                        <a:spcBef>
                          <a:spcPts val="0"/>
                        </a:spcBef>
                        <a:spcAft>
                          <a:spcPts val="0"/>
                        </a:spcAft>
                        <a:buClr>
                          <a:srgbClr val="000000"/>
                        </a:buClr>
                        <a:buSzPts val="1050"/>
                        <a:buFont typeface="Arial"/>
                        <a:buNone/>
                      </a:pPr>
                      <a:r>
                        <a:rPr lang="en-US" sz="1050" b="1" u="none" strike="noStrike" cap="none">
                          <a:solidFill>
                            <a:srgbClr val="000000"/>
                          </a:solidFill>
                          <a:latin typeface="Raleway"/>
                          <a:ea typeface="Raleway"/>
                          <a:cs typeface="Raleway"/>
                          <a:sym typeface="Raleway"/>
                        </a:rPr>
                        <a:t>Nature</a:t>
                      </a:r>
                      <a:endParaRPr sz="1000" u="none" strike="noStrike" cap="none">
                        <a:solidFill>
                          <a:srgbClr val="000000"/>
                        </a:solidFill>
                        <a:latin typeface="Calibri"/>
                        <a:ea typeface="Calibri"/>
                        <a:cs typeface="Calibri"/>
                        <a:sym typeface="Calibri"/>
                      </a:endParaRPr>
                    </a:p>
                  </a:txBody>
                  <a:tcPr marL="36575" marR="36575" marT="36575" marB="36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1050"/>
                        <a:buFont typeface="Arial"/>
                        <a:buNone/>
                      </a:pPr>
                      <a:r>
                        <a:rPr lang="en-US" sz="1050" u="none" strike="noStrike" cap="none">
                          <a:solidFill>
                            <a:srgbClr val="000000"/>
                          </a:solidFill>
                          <a:latin typeface="Raleway"/>
                          <a:ea typeface="Raleway"/>
                          <a:cs typeface="Raleway"/>
                          <a:sym typeface="Raleway"/>
                        </a:rPr>
                        <a:t>FRI</a:t>
                      </a:r>
                      <a:endParaRPr sz="1000" u="none" strike="noStrike" cap="none">
                        <a:solidFill>
                          <a:srgbClr val="000000"/>
                        </a:solidFill>
                        <a:latin typeface="Calibri"/>
                        <a:ea typeface="Calibri"/>
                        <a:cs typeface="Calibri"/>
                        <a:sym typeface="Calibri"/>
                      </a:endParaRPr>
                    </a:p>
                  </a:txBody>
                  <a:tcPr marL="36575" marR="36575" marT="36575" marB="36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1050"/>
                        <a:buFont typeface="Arial"/>
                        <a:buNone/>
                      </a:pPr>
                      <a:r>
                        <a:rPr lang="en-US" sz="1050" u="none" strike="noStrike" cap="none">
                          <a:solidFill>
                            <a:srgbClr val="000000"/>
                          </a:solidFill>
                          <a:latin typeface="Raleway"/>
                          <a:ea typeface="Raleway"/>
                          <a:cs typeface="Raleway"/>
                          <a:sym typeface="Raleway"/>
                        </a:rPr>
                        <a:t>MON</a:t>
                      </a:r>
                      <a:endParaRPr sz="1000" u="none" strike="noStrike" cap="none">
                        <a:solidFill>
                          <a:srgbClr val="000000"/>
                        </a:solidFill>
                        <a:latin typeface="Calibri"/>
                        <a:ea typeface="Calibri"/>
                        <a:cs typeface="Calibri"/>
                        <a:sym typeface="Calibri"/>
                      </a:endParaRPr>
                    </a:p>
                  </a:txBody>
                  <a:tcPr marL="36575" marR="36575" marT="36575" marB="36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1050"/>
                        <a:buFont typeface="Arial"/>
                        <a:buNone/>
                      </a:pPr>
                      <a:r>
                        <a:rPr lang="en-US" sz="1050" u="none" strike="noStrike" cap="none">
                          <a:solidFill>
                            <a:srgbClr val="000000"/>
                          </a:solidFill>
                          <a:latin typeface="Raleway"/>
                          <a:ea typeface="Raleway"/>
                          <a:cs typeface="Raleway"/>
                          <a:sym typeface="Raleway"/>
                        </a:rPr>
                        <a:t>TUE</a:t>
                      </a:r>
                      <a:endParaRPr sz="1000" u="none" strike="noStrike" cap="none">
                        <a:solidFill>
                          <a:srgbClr val="000000"/>
                        </a:solidFill>
                        <a:latin typeface="Calibri"/>
                        <a:ea typeface="Calibri"/>
                        <a:cs typeface="Calibri"/>
                        <a:sym typeface="Calibri"/>
                      </a:endParaRPr>
                    </a:p>
                  </a:txBody>
                  <a:tcPr marL="36575" marR="36575" marT="36575" marB="36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410" name="Google Shape;410;p15"/>
          <p:cNvSpPr txBox="1"/>
          <p:nvPr/>
        </p:nvSpPr>
        <p:spPr>
          <a:xfrm>
            <a:off x="104389" y="2534653"/>
            <a:ext cx="3883155" cy="1875896"/>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24C86"/>
              </a:buClr>
              <a:buSzPts val="2800"/>
              <a:buFont typeface="Oswald"/>
              <a:buNone/>
            </a:pPr>
            <a:r>
              <a:rPr lang="en-US" sz="2800" b="0" i="0" u="none" strike="noStrike" cap="none">
                <a:solidFill>
                  <a:srgbClr val="024C86"/>
                </a:solidFill>
                <a:latin typeface="Oswald"/>
                <a:ea typeface="Oswald"/>
                <a:cs typeface="Oswald"/>
                <a:sym typeface="Oswald"/>
              </a:rPr>
              <a:t>Schedule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Brownsea is offered during Session 1 and the program runs Monday-Friday. When you sign up, you’ll select Brownsea Group A, B, or C. Each group will have a different schedule. </a:t>
            </a:r>
            <a:endParaRPr sz="1400" b="0" i="0" u="none" strike="noStrike" cap="none">
              <a:solidFill>
                <a:srgbClr val="000000"/>
              </a:solidFill>
              <a:latin typeface="Arial"/>
              <a:ea typeface="Arial"/>
              <a:cs typeface="Arial"/>
              <a:sym typeface="Arial"/>
            </a:endParaRPr>
          </a:p>
        </p:txBody>
      </p:sp>
      <p:sp>
        <p:nvSpPr>
          <p:cNvPr id="411" name="Google Shape;411;p15"/>
          <p:cNvSpPr txBox="1"/>
          <p:nvPr/>
        </p:nvSpPr>
        <p:spPr>
          <a:xfrm>
            <a:off x="104388" y="3899262"/>
            <a:ext cx="1626338" cy="5738258"/>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24C86"/>
              </a:buClr>
              <a:buSzPts val="2400"/>
              <a:buFont typeface="Oswald"/>
              <a:buNone/>
            </a:pPr>
            <a:r>
              <a:rPr lang="en-US" sz="2400" b="0" i="0" u="none" strike="noStrike" cap="none">
                <a:solidFill>
                  <a:srgbClr val="024C86"/>
                </a:solidFill>
                <a:latin typeface="Oswald"/>
                <a:ea typeface="Oswald"/>
                <a:cs typeface="Oswald"/>
                <a:sym typeface="Oswald"/>
              </a:rPr>
              <a:t>What’s taught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Refer to the columns to the right for details. Knot instruction will be spread out through the week.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Raleway"/>
              <a:buNone/>
            </a:pPr>
            <a:r>
              <a:rPr lang="en-US" sz="1200" b="1" i="0" u="none" strike="noStrike" cap="none">
                <a:solidFill>
                  <a:srgbClr val="000000"/>
                </a:solidFill>
                <a:latin typeface="Raleway"/>
                <a:ea typeface="Raleway"/>
                <a:cs typeface="Raleway"/>
                <a:sym typeface="Raleway"/>
              </a:rPr>
              <a:t>Aquatics, Hiking, and Lashing </a:t>
            </a:r>
            <a:br>
              <a:rPr lang="en-US" sz="1200" b="1" i="0" u="none" strike="noStrike" cap="none">
                <a:solidFill>
                  <a:srgbClr val="000000"/>
                </a:solidFill>
                <a:latin typeface="Raleway"/>
                <a:ea typeface="Raleway"/>
                <a:cs typeface="Raleway"/>
                <a:sym typeface="Raleway"/>
              </a:rPr>
            </a:br>
            <a:r>
              <a:rPr lang="en-US" sz="1200" b="1" i="0" u="none" strike="noStrike" cap="none">
                <a:solidFill>
                  <a:srgbClr val="000000"/>
                </a:solidFill>
                <a:latin typeface="Raleway"/>
                <a:ea typeface="Raleway"/>
                <a:cs typeface="Raleway"/>
                <a:sym typeface="Raleway"/>
              </a:rPr>
              <a:t>requirements can be accomplished during select troop activities in the afternoon. </a:t>
            </a: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415"/>
        <p:cNvGrpSpPr/>
        <p:nvPr/>
      </p:nvGrpSpPr>
      <p:grpSpPr>
        <a:xfrm>
          <a:off x="0" y="0"/>
          <a:ext cx="0" cy="0"/>
          <a:chOff x="0" y="0"/>
          <a:chExt cx="0" cy="0"/>
        </a:xfrm>
      </p:grpSpPr>
      <p:sp>
        <p:nvSpPr>
          <p:cNvPr id="416" name="Google Shape;416;p16"/>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r" rtl="0">
              <a:lnSpc>
                <a:spcPct val="85000"/>
              </a:lnSpc>
              <a:spcBef>
                <a:spcPts val="0"/>
              </a:spcBef>
              <a:spcAft>
                <a:spcPts val="0"/>
              </a:spcAft>
              <a:buClr>
                <a:schemeClr val="lt2"/>
              </a:buClr>
              <a:buSzPts val="4000"/>
              <a:buFont typeface="Arial"/>
              <a:buNone/>
            </a:pPr>
            <a:r>
              <a:rPr lang="en-US"/>
              <a:t>SCHEDULE</a:t>
            </a:r>
            <a:endParaRPr/>
          </a:p>
        </p:txBody>
      </p:sp>
      <p:graphicFrame>
        <p:nvGraphicFramePr>
          <p:cNvPr id="417" name="Google Shape;417;p16"/>
          <p:cNvGraphicFramePr/>
          <p:nvPr/>
        </p:nvGraphicFramePr>
        <p:xfrm>
          <a:off x="1049867" y="987492"/>
          <a:ext cx="9574575" cy="5791701"/>
        </p:xfrm>
        <a:graphic>
          <a:graphicData uri="http://schemas.openxmlformats.org/drawingml/2006/table">
            <a:tbl>
              <a:tblPr>
                <a:noFill/>
                <a:tableStyleId>{C7A5E548-C055-4C6E-B230-D2CF77413E14}</a:tableStyleId>
              </a:tblPr>
              <a:tblGrid>
                <a:gridCol w="1058325">
                  <a:extLst>
                    <a:ext uri="{9D8B030D-6E8A-4147-A177-3AD203B41FA5}">
                      <a16:colId xmlns:a16="http://schemas.microsoft.com/office/drawing/2014/main" val="20000"/>
                    </a:ext>
                  </a:extLst>
                </a:gridCol>
                <a:gridCol w="4292600">
                  <a:extLst>
                    <a:ext uri="{9D8B030D-6E8A-4147-A177-3AD203B41FA5}">
                      <a16:colId xmlns:a16="http://schemas.microsoft.com/office/drawing/2014/main" val="20001"/>
                    </a:ext>
                  </a:extLst>
                </a:gridCol>
                <a:gridCol w="4223650">
                  <a:extLst>
                    <a:ext uri="{9D8B030D-6E8A-4147-A177-3AD203B41FA5}">
                      <a16:colId xmlns:a16="http://schemas.microsoft.com/office/drawing/2014/main" val="20002"/>
                    </a:ext>
                  </a:extLst>
                </a:gridCol>
              </a:tblGrid>
              <a:tr h="208350">
                <a:tc rowSpan="14">
                  <a:txBody>
                    <a:bodyPr/>
                    <a:lstStyle/>
                    <a:p>
                      <a:pPr marL="0" marR="0" lvl="0" indent="0" algn="ctr" rtl="0">
                        <a:lnSpc>
                          <a:spcPct val="119000"/>
                        </a:lnSpc>
                        <a:spcBef>
                          <a:spcPts val="0"/>
                        </a:spcBef>
                        <a:spcAft>
                          <a:spcPts val="0"/>
                        </a:spcAft>
                        <a:buClr>
                          <a:srgbClr val="000000"/>
                        </a:buClr>
                        <a:buSzPts val="900"/>
                        <a:buFont typeface="Arial"/>
                        <a:buNone/>
                      </a:pPr>
                      <a:r>
                        <a:rPr lang="en-US" sz="900" b="1" u="none" strike="noStrike" cap="none">
                          <a:solidFill>
                            <a:srgbClr val="000000"/>
                          </a:solidFill>
                          <a:latin typeface="Raleway"/>
                          <a:ea typeface="Raleway"/>
                          <a:cs typeface="Raleway"/>
                          <a:sym typeface="Raleway"/>
                        </a:rPr>
                        <a:t> Session 1  </a:t>
                      </a:r>
                      <a:endParaRPr sz="1400" u="none" strike="noStrike" cap="none"/>
                    </a:p>
                    <a:p>
                      <a:pPr marL="0" marR="0" lvl="0" indent="0" algn="ctr" rtl="0">
                        <a:lnSpc>
                          <a:spcPct val="119000"/>
                        </a:lnSpc>
                        <a:spcBef>
                          <a:spcPts val="0"/>
                        </a:spcBef>
                        <a:spcAft>
                          <a:spcPts val="0"/>
                        </a:spcAft>
                        <a:buClr>
                          <a:srgbClr val="000000"/>
                        </a:buClr>
                        <a:buSzPts val="900"/>
                        <a:buFont typeface="Arial"/>
                        <a:buNone/>
                      </a:pPr>
                      <a:r>
                        <a:rPr lang="en-US" sz="900" b="1" u="none" strike="noStrike" cap="none">
                          <a:solidFill>
                            <a:srgbClr val="000000"/>
                          </a:solidFill>
                          <a:latin typeface="Raleway"/>
                          <a:ea typeface="Raleway"/>
                          <a:cs typeface="Raleway"/>
                          <a:sym typeface="Raleway"/>
                        </a:rPr>
                        <a:t>8:45-10:25</a:t>
                      </a:r>
                      <a:endParaRPr sz="5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1000"/>
                        <a:buFont typeface="Arial"/>
                        <a:buNone/>
                      </a:pPr>
                      <a:r>
                        <a:rPr lang="en-US" sz="1000" b="1" u="none" strike="noStrike" cap="none">
                          <a:solidFill>
                            <a:srgbClr val="000000"/>
                          </a:solidFill>
                          <a:latin typeface="Raleway"/>
                          <a:ea typeface="Raleway"/>
                          <a:cs typeface="Raleway"/>
                          <a:sym typeface="Raleway"/>
                        </a:rPr>
                        <a:t>Session 1 MWF Block</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1000"/>
                        <a:buFont typeface="Arial"/>
                        <a:buNone/>
                      </a:pPr>
                      <a:r>
                        <a:rPr lang="en-US" sz="1000" b="1" u="none" strike="noStrike" cap="none">
                          <a:solidFill>
                            <a:srgbClr val="000000"/>
                          </a:solidFill>
                          <a:latin typeface="Raleway"/>
                          <a:ea typeface="Raleway"/>
                          <a:cs typeface="Raleway"/>
                          <a:sym typeface="Raleway"/>
                        </a:rPr>
                        <a:t>Session 1 TTh Block</a:t>
                      </a:r>
                      <a:endParaRPr sz="5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65175">
                <a:tc vMerge="1">
                  <a:txBody>
                    <a:bodyPr/>
                    <a:lstStyle/>
                    <a:p>
                      <a:endParaRPr lang="en-US"/>
                    </a:p>
                  </a:txBody>
                  <a:tcPr/>
                </a:tc>
                <a:tc gridSpan="2">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Brownsea </a:t>
                      </a:r>
                      <a:r>
                        <a:rPr lang="en-US" sz="700" u="none" strike="noStrike" cap="none">
                          <a:solidFill>
                            <a:srgbClr val="000000"/>
                          </a:solidFill>
                          <a:latin typeface="Raleway"/>
                          <a:ea typeface="Raleway"/>
                          <a:cs typeface="Raleway"/>
                          <a:sym typeface="Raleway"/>
                        </a:rPr>
                        <a:t>Monday-Friday</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1"/>
                  </a:ext>
                </a:extLst>
              </a:tr>
              <a:tr h="165175">
                <a:tc vMerge="1">
                  <a:txBody>
                    <a:bodyPr/>
                    <a:lstStyle/>
                    <a:p>
                      <a:endParaRPr lang="en-US"/>
                    </a:p>
                  </a:txBody>
                  <a:tcPr/>
                </a:tc>
                <a:tc gridSpan="2">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Lifesaving MB </a:t>
                      </a:r>
                      <a:r>
                        <a:rPr lang="en-US" sz="700" u="none" strike="noStrike" cap="none">
                          <a:solidFill>
                            <a:srgbClr val="000000"/>
                          </a:solidFill>
                          <a:latin typeface="Raleway"/>
                          <a:ea typeface="Raleway"/>
                          <a:cs typeface="Raleway"/>
                          <a:sym typeface="Raleway"/>
                        </a:rPr>
                        <a:t>Monday-Friday</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2"/>
                  </a:ext>
                </a:extLst>
              </a:tr>
              <a:tr h="167175">
                <a:tc vMerge="1">
                  <a:txBody>
                    <a:bodyPr/>
                    <a:lstStyle/>
                    <a:p>
                      <a:endParaRPr lang="en-US"/>
                    </a:p>
                  </a:txBody>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Archery MB</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Chess MB </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67175">
                <a:tc vMerge="1">
                  <a:txBody>
                    <a:bodyPr/>
                    <a:lstStyle/>
                    <a:p>
                      <a:endParaRPr lang="en-US"/>
                    </a:p>
                  </a:txBody>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Basketry MB</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Emergency Prep. MB </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165175">
                <a:tc vMerge="1">
                  <a:txBody>
                    <a:bodyPr/>
                    <a:lstStyle/>
                    <a:p>
                      <a:endParaRPr lang="en-US"/>
                    </a:p>
                  </a:txBody>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Camping MB </a:t>
                      </a:r>
                      <a:r>
                        <a:rPr lang="en-US" sz="700" u="none" strike="noStrike" cap="none">
                          <a:solidFill>
                            <a:srgbClr val="000000"/>
                          </a:solidFill>
                          <a:latin typeface="Raleway"/>
                          <a:ea typeface="Raleway"/>
                          <a:cs typeface="Raleway"/>
                          <a:sym typeface="Raleway"/>
                        </a:rPr>
                        <a:t>Option 1</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Fishing MB </a:t>
                      </a:r>
                      <a:r>
                        <a:rPr lang="en-US" sz="700" u="none" strike="noStrike" cap="none">
                          <a:solidFill>
                            <a:srgbClr val="000000"/>
                          </a:solidFill>
                          <a:latin typeface="Raleway"/>
                          <a:ea typeface="Raleway"/>
                          <a:cs typeface="Raleway"/>
                          <a:sym typeface="Raleway"/>
                        </a:rPr>
                        <a:t>Option 1 </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165175">
                <a:tc vMerge="1">
                  <a:txBody>
                    <a:bodyPr/>
                    <a:lstStyle/>
                    <a:p>
                      <a:endParaRPr lang="en-US"/>
                    </a:p>
                  </a:txBody>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Climbing MB  </a:t>
                      </a:r>
                      <a:r>
                        <a:rPr lang="en-US" sz="700" u="none" strike="noStrike" cap="none">
                          <a:solidFill>
                            <a:srgbClr val="000000"/>
                          </a:solidFill>
                          <a:latin typeface="Raleway"/>
                          <a:ea typeface="Raleway"/>
                          <a:cs typeface="Raleway"/>
                          <a:sym typeface="Raleway"/>
                        </a:rPr>
                        <a:t>Option 1</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Kayaking MB </a:t>
                      </a:r>
                      <a:r>
                        <a:rPr lang="en-US" sz="700" u="none" strike="noStrike" cap="none">
                          <a:solidFill>
                            <a:srgbClr val="000000"/>
                          </a:solidFill>
                          <a:latin typeface="Raleway"/>
                          <a:ea typeface="Raleway"/>
                          <a:cs typeface="Raleway"/>
                          <a:sym typeface="Raleway"/>
                        </a:rPr>
                        <a:t>Option 1 </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92400">
                <a:tc vMerge="1">
                  <a:txBody>
                    <a:bodyPr/>
                    <a:lstStyle/>
                    <a:p>
                      <a:endParaRPr lang="en-US"/>
                    </a:p>
                  </a:txBody>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Complete Angler  Bundle</a:t>
                      </a:r>
                      <a:br>
                        <a:rPr lang="en-US" sz="800" b="1" u="none" strike="noStrike" cap="none">
                          <a:solidFill>
                            <a:srgbClr val="000000"/>
                          </a:solidFill>
                          <a:latin typeface="Raleway"/>
                          <a:ea typeface="Raleway"/>
                          <a:cs typeface="Raleway"/>
                          <a:sym typeface="Raleway"/>
                        </a:rPr>
                      </a:br>
                      <a:r>
                        <a:rPr lang="en-US" sz="700" u="none" strike="noStrike" cap="none">
                          <a:solidFill>
                            <a:srgbClr val="000000"/>
                          </a:solidFill>
                          <a:latin typeface="Raleway"/>
                          <a:ea typeface="Raleway"/>
                          <a:cs typeface="Raleway"/>
                          <a:sym typeface="Raleway"/>
                        </a:rPr>
                        <a:t>(Attend both session 1 &amp;2)</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Nature MB </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167175">
                <a:tc vMerge="1">
                  <a:txBody>
                    <a:bodyPr/>
                    <a:lstStyle/>
                    <a:p>
                      <a:endParaRPr lang="en-US"/>
                    </a:p>
                  </a:txBody>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Environmental Science MB </a:t>
                      </a:r>
                      <a:r>
                        <a:rPr lang="en-US" sz="700" u="none" strike="noStrike" cap="none">
                          <a:solidFill>
                            <a:srgbClr val="000000"/>
                          </a:solidFill>
                          <a:latin typeface="Raleway"/>
                          <a:ea typeface="Raleway"/>
                          <a:cs typeface="Raleway"/>
                          <a:sym typeface="Raleway"/>
                        </a:rPr>
                        <a:t>Option 1 </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Oceanography MB </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167175">
                <a:tc vMerge="1">
                  <a:txBody>
                    <a:bodyPr/>
                    <a:lstStyle/>
                    <a:p>
                      <a:endParaRPr lang="en-US"/>
                    </a:p>
                  </a:txBody>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Horsemanship MB </a:t>
                      </a:r>
                      <a:r>
                        <a:rPr lang="en-US" sz="700" u="none" strike="noStrike" cap="none">
                          <a:solidFill>
                            <a:srgbClr val="000000"/>
                          </a:solidFill>
                          <a:latin typeface="Raleway"/>
                          <a:ea typeface="Raleway"/>
                          <a:cs typeface="Raleway"/>
                          <a:sym typeface="Raleway"/>
                        </a:rPr>
                        <a:t>(Attend session 1 &amp;2)</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Personal Fitness MB </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167175">
                <a:tc vMerge="1">
                  <a:txBody>
                    <a:bodyPr/>
                    <a:lstStyle/>
                    <a:p>
                      <a:endParaRPr lang="en-US"/>
                    </a:p>
                  </a:txBody>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Rifle Shooting MB </a:t>
                      </a:r>
                      <a:r>
                        <a:rPr lang="en-US" sz="700" u="none" strike="noStrike" cap="none">
                          <a:solidFill>
                            <a:srgbClr val="000000"/>
                          </a:solidFill>
                          <a:latin typeface="Raleway"/>
                          <a:ea typeface="Raleway"/>
                          <a:cs typeface="Raleway"/>
                          <a:sym typeface="Raleway"/>
                        </a:rPr>
                        <a:t>Option 1</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Plant Science MB </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272475">
                <a:tc vMerge="1">
                  <a:txBody>
                    <a:bodyPr/>
                    <a:lstStyle/>
                    <a:p>
                      <a:endParaRPr lang="en-US"/>
                    </a:p>
                  </a:txBody>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Space Exploration MB</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Shotgun Shooting MB </a:t>
                      </a:r>
                      <a:r>
                        <a:rPr lang="en-US" sz="700" u="none" strike="noStrike" cap="none">
                          <a:solidFill>
                            <a:srgbClr val="000000"/>
                          </a:solidFill>
                          <a:latin typeface="Raleway"/>
                          <a:ea typeface="Raleway"/>
                          <a:cs typeface="Raleway"/>
                          <a:sym typeface="Raleway"/>
                        </a:rPr>
                        <a:t>(Attend session 1 &amp;2)</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272475">
                <a:tc vMerge="1">
                  <a:txBody>
                    <a:bodyPr/>
                    <a:lstStyle/>
                    <a:p>
                      <a:endParaRPr lang="en-US"/>
                    </a:p>
                  </a:txBody>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Swimming MB </a:t>
                      </a:r>
                      <a:r>
                        <a:rPr lang="en-US" sz="700" u="none" strike="noStrike" cap="none">
                          <a:solidFill>
                            <a:srgbClr val="000000"/>
                          </a:solidFill>
                          <a:latin typeface="Raleway"/>
                          <a:ea typeface="Raleway"/>
                          <a:cs typeface="Raleway"/>
                          <a:sym typeface="Raleway"/>
                        </a:rPr>
                        <a:t>Option 1</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STEM NOVA Shoot!</a:t>
                      </a:r>
                      <a:r>
                        <a:rPr lang="en-US" sz="700" u="none" strike="noStrike" cap="none">
                          <a:solidFill>
                            <a:srgbClr val="000000"/>
                          </a:solidFill>
                          <a:latin typeface="Raleway"/>
                          <a:ea typeface="Raleway"/>
                          <a:cs typeface="Raleway"/>
                          <a:sym typeface="Raleway"/>
                        </a:rPr>
                        <a:t> (Attend session 1 &amp;2)</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272475">
                <a:tc vMerge="1">
                  <a:txBody>
                    <a:bodyPr/>
                    <a:lstStyle/>
                    <a:p>
                      <a:endParaRPr lang="en-US"/>
                    </a:p>
                  </a:txBody>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STEM NOVA Whoosh! </a:t>
                      </a:r>
                      <a:r>
                        <a:rPr lang="en-US" sz="700" u="none" strike="noStrike" cap="none">
                          <a:solidFill>
                            <a:srgbClr val="000000"/>
                          </a:solidFill>
                          <a:latin typeface="Raleway"/>
                          <a:ea typeface="Raleway"/>
                          <a:cs typeface="Raleway"/>
                          <a:sym typeface="Raleway"/>
                        </a:rPr>
                        <a:t>(Attend session 1 &amp;2)</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 </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13"/>
                  </a:ext>
                </a:extLst>
              </a:tr>
              <a:tr h="201000">
                <a:tc>
                  <a:txBody>
                    <a:bodyPr/>
                    <a:lstStyle/>
                    <a:p>
                      <a:pPr marL="0" marR="0" lvl="0" indent="0" algn="ctr" rtl="0">
                        <a:lnSpc>
                          <a:spcPct val="119000"/>
                        </a:lnSpc>
                        <a:spcBef>
                          <a:spcPts val="0"/>
                        </a:spcBef>
                        <a:spcAft>
                          <a:spcPts val="0"/>
                        </a:spcAft>
                        <a:buClr>
                          <a:srgbClr val="000000"/>
                        </a:buClr>
                        <a:buSzPts val="500"/>
                        <a:buFont typeface="Arial"/>
                        <a:buNone/>
                      </a:pPr>
                      <a:r>
                        <a:rPr lang="en-US" sz="500" u="none" strike="noStrike" cap="none">
                          <a:solidFill>
                            <a:srgbClr val="000000"/>
                          </a:solidFill>
                          <a:latin typeface="Calibri"/>
                          <a:ea typeface="Calibri"/>
                          <a:cs typeface="Calibri"/>
                          <a:sym typeface="Calibri"/>
                        </a:rPr>
                        <a:t> </a:t>
                      </a:r>
                      <a:endParaRPr sz="1400" u="none" strike="noStrike" cap="none"/>
                    </a:p>
                  </a:txBody>
                  <a:tcPr marL="18000" marR="18000" marT="18000" marB="18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25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 </a:t>
                      </a:r>
                      <a:endParaRPr sz="800" u="none" strike="noStrike" cap="none">
                        <a:solidFill>
                          <a:srgbClr val="000000"/>
                        </a:solidFill>
                        <a:latin typeface="Calibri"/>
                        <a:ea typeface="Calibri"/>
                        <a:cs typeface="Calibri"/>
                        <a:sym typeface="Calibri"/>
                      </a:endParaRPr>
                    </a:p>
                  </a:txBody>
                  <a:tcPr marL="18000" marR="18000" marT="18000" marB="18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25000"/>
                        </a:lnSpc>
                        <a:spcBef>
                          <a:spcPts val="0"/>
                        </a:spcBef>
                        <a:spcAft>
                          <a:spcPts val="0"/>
                        </a:spcAft>
                        <a:buClr>
                          <a:srgbClr val="000000"/>
                        </a:buClr>
                        <a:buSzPts val="1000"/>
                        <a:buFont typeface="Arial"/>
                        <a:buNone/>
                      </a:pPr>
                      <a:r>
                        <a:rPr lang="en-US" sz="1000" b="1" u="none" strike="noStrike" cap="none">
                          <a:solidFill>
                            <a:srgbClr val="000000"/>
                          </a:solidFill>
                          <a:latin typeface="Raleway"/>
                          <a:ea typeface="Raleway"/>
                          <a:cs typeface="Raleway"/>
                          <a:sym typeface="Raleway"/>
                        </a:rPr>
                        <a:t> </a:t>
                      </a:r>
                      <a:endParaRPr sz="800" u="none" strike="noStrike" cap="none">
                        <a:solidFill>
                          <a:srgbClr val="000000"/>
                        </a:solidFill>
                        <a:latin typeface="Calibri"/>
                        <a:ea typeface="Calibri"/>
                        <a:cs typeface="Calibri"/>
                        <a:sym typeface="Calibri"/>
                      </a:endParaRPr>
                    </a:p>
                  </a:txBody>
                  <a:tcPr marL="18000" marR="18000" marT="18000" marB="18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14"/>
                  </a:ext>
                </a:extLst>
              </a:tr>
              <a:tr h="201000">
                <a:tc rowSpan="14">
                  <a:txBody>
                    <a:bodyPr/>
                    <a:lstStyle/>
                    <a:p>
                      <a:pPr marL="0" marR="0" lvl="0" indent="0" algn="ctr" rtl="0">
                        <a:lnSpc>
                          <a:spcPct val="119000"/>
                        </a:lnSpc>
                        <a:spcBef>
                          <a:spcPts val="0"/>
                        </a:spcBef>
                        <a:spcAft>
                          <a:spcPts val="0"/>
                        </a:spcAft>
                        <a:buClr>
                          <a:srgbClr val="000000"/>
                        </a:buClr>
                        <a:buSzPts val="900"/>
                        <a:buFont typeface="Arial"/>
                        <a:buNone/>
                      </a:pPr>
                      <a:r>
                        <a:rPr lang="en-US" sz="900" b="1" i="0" u="none" strike="noStrike" cap="none">
                          <a:solidFill>
                            <a:srgbClr val="000000"/>
                          </a:solidFill>
                          <a:latin typeface="Raleway"/>
                          <a:ea typeface="Raleway"/>
                          <a:cs typeface="Raleway"/>
                          <a:sym typeface="Raleway"/>
                        </a:rPr>
                        <a:t>Session 2 </a:t>
                      </a:r>
                      <a:endParaRPr sz="1400" u="none" strike="noStrike" cap="none"/>
                    </a:p>
                    <a:p>
                      <a:pPr marL="0" marR="0" lvl="0" indent="0" algn="ctr" rtl="0">
                        <a:lnSpc>
                          <a:spcPct val="119000"/>
                        </a:lnSpc>
                        <a:spcBef>
                          <a:spcPts val="0"/>
                        </a:spcBef>
                        <a:spcAft>
                          <a:spcPts val="0"/>
                        </a:spcAft>
                        <a:buClr>
                          <a:srgbClr val="000000"/>
                        </a:buClr>
                        <a:buSzPts val="900"/>
                        <a:buFont typeface="Arial"/>
                        <a:buNone/>
                      </a:pPr>
                      <a:r>
                        <a:rPr lang="en-US" sz="900" b="1" i="0" u="none" strike="noStrike" cap="none">
                          <a:solidFill>
                            <a:srgbClr val="000000"/>
                          </a:solidFill>
                          <a:latin typeface="Raleway"/>
                          <a:ea typeface="Raleway"/>
                          <a:cs typeface="Raleway"/>
                          <a:sym typeface="Raleway"/>
                        </a:rPr>
                        <a:t>10:35-12:15 </a:t>
                      </a:r>
                      <a:endParaRPr sz="1400" u="none" strike="noStrike" cap="none"/>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1000"/>
                        <a:buFont typeface="Arial"/>
                        <a:buNone/>
                      </a:pPr>
                      <a:r>
                        <a:rPr lang="en-US" sz="1000" b="1" u="none" strike="noStrike" cap="none">
                          <a:solidFill>
                            <a:srgbClr val="000000"/>
                          </a:solidFill>
                          <a:latin typeface="Raleway"/>
                          <a:ea typeface="Raleway"/>
                          <a:cs typeface="Raleway"/>
                          <a:sym typeface="Raleway"/>
                        </a:rPr>
                        <a:t>Session 2 MWF Block</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1000"/>
                        <a:buFont typeface="Arial"/>
                        <a:buNone/>
                      </a:pPr>
                      <a:r>
                        <a:rPr lang="en-US" sz="1000" b="1" u="none" strike="noStrike" cap="none">
                          <a:solidFill>
                            <a:srgbClr val="000000"/>
                          </a:solidFill>
                          <a:latin typeface="Raleway"/>
                          <a:ea typeface="Raleway"/>
                          <a:cs typeface="Raleway"/>
                          <a:sym typeface="Raleway"/>
                        </a:rPr>
                        <a:t>Session 2 TTh Block</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15"/>
                  </a:ext>
                </a:extLst>
              </a:tr>
              <a:tr h="167175">
                <a:tc vMerge="1">
                  <a:txBody>
                    <a:bodyPr/>
                    <a:lstStyle/>
                    <a:p>
                      <a:endParaRPr lang="en-US"/>
                    </a:p>
                  </a:txBody>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Camping MB </a:t>
                      </a:r>
                      <a:r>
                        <a:rPr lang="en-US" sz="700" u="none" strike="noStrike" cap="none">
                          <a:solidFill>
                            <a:srgbClr val="000000"/>
                          </a:solidFill>
                          <a:latin typeface="Raleway"/>
                          <a:ea typeface="Raleway"/>
                          <a:cs typeface="Raleway"/>
                          <a:sym typeface="Raleway"/>
                        </a:rPr>
                        <a:t>Option 2</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Astronomy MB </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6"/>
                  </a:ext>
                </a:extLst>
              </a:tr>
              <a:tr h="167175">
                <a:tc vMerge="1">
                  <a:txBody>
                    <a:bodyPr/>
                    <a:lstStyle/>
                    <a:p>
                      <a:endParaRPr lang="en-US"/>
                    </a:p>
                  </a:txBody>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Canoeing MB</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Cooking MB </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7"/>
                  </a:ext>
                </a:extLst>
              </a:tr>
              <a:tr h="167175">
                <a:tc vMerge="1">
                  <a:txBody>
                    <a:bodyPr/>
                    <a:lstStyle/>
                    <a:p>
                      <a:endParaRPr lang="en-US"/>
                    </a:p>
                  </a:txBody>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Climbing MB </a:t>
                      </a:r>
                      <a:r>
                        <a:rPr lang="en-US" sz="700" u="none" strike="noStrike" cap="none">
                          <a:solidFill>
                            <a:srgbClr val="000000"/>
                          </a:solidFill>
                          <a:latin typeface="Raleway"/>
                          <a:ea typeface="Raleway"/>
                          <a:cs typeface="Raleway"/>
                          <a:sym typeface="Raleway"/>
                        </a:rPr>
                        <a:t>Option 2</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Fingerprinting MB </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8"/>
                  </a:ext>
                </a:extLst>
              </a:tr>
              <a:tr h="165175">
                <a:tc vMerge="1">
                  <a:txBody>
                    <a:bodyPr/>
                    <a:lstStyle/>
                    <a:p>
                      <a:endParaRPr lang="en-US"/>
                    </a:p>
                  </a:txBody>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Environmental Science MB </a:t>
                      </a:r>
                      <a:r>
                        <a:rPr lang="en-US" sz="700" u="none" strike="noStrike" cap="none">
                          <a:solidFill>
                            <a:srgbClr val="000000"/>
                          </a:solidFill>
                          <a:latin typeface="Raleway"/>
                          <a:ea typeface="Raleway"/>
                          <a:cs typeface="Raleway"/>
                          <a:sym typeface="Raleway"/>
                        </a:rPr>
                        <a:t>Option 2</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Fishing MB </a:t>
                      </a:r>
                      <a:r>
                        <a:rPr lang="en-US" sz="700" u="none" strike="noStrike" cap="none">
                          <a:solidFill>
                            <a:srgbClr val="000000"/>
                          </a:solidFill>
                          <a:latin typeface="Raleway"/>
                          <a:ea typeface="Raleway"/>
                          <a:cs typeface="Raleway"/>
                          <a:sym typeface="Raleway"/>
                        </a:rPr>
                        <a:t>Option 2 </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9"/>
                  </a:ext>
                </a:extLst>
              </a:tr>
              <a:tr h="167175">
                <a:tc vMerge="1">
                  <a:txBody>
                    <a:bodyPr/>
                    <a:lstStyle/>
                    <a:p>
                      <a:endParaRPr lang="en-US"/>
                    </a:p>
                  </a:txBody>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First Aid MB</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Geology MB </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20"/>
                  </a:ext>
                </a:extLst>
              </a:tr>
              <a:tr h="167175">
                <a:tc vMerge="1">
                  <a:txBody>
                    <a:bodyPr/>
                    <a:lstStyle/>
                    <a:p>
                      <a:endParaRPr lang="en-US"/>
                    </a:p>
                  </a:txBody>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Pioneering MB</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Insect Study MB </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21"/>
                  </a:ext>
                </a:extLst>
              </a:tr>
              <a:tr h="167175">
                <a:tc vMerge="1">
                  <a:txBody>
                    <a:bodyPr/>
                    <a:lstStyle/>
                    <a:p>
                      <a:endParaRPr lang="en-US"/>
                    </a:p>
                  </a:txBody>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Geocaching MB</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Kayaking MB </a:t>
                      </a:r>
                      <a:r>
                        <a:rPr lang="en-US" sz="700" u="none" strike="noStrike" cap="none">
                          <a:solidFill>
                            <a:srgbClr val="000000"/>
                          </a:solidFill>
                          <a:latin typeface="Raleway"/>
                          <a:ea typeface="Raleway"/>
                          <a:cs typeface="Raleway"/>
                          <a:sym typeface="Raleway"/>
                        </a:rPr>
                        <a:t>Option 2 </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22"/>
                  </a:ext>
                </a:extLst>
              </a:tr>
              <a:tr h="272475">
                <a:tc vMerge="1">
                  <a:txBody>
                    <a:bodyPr/>
                    <a:lstStyle/>
                    <a:p>
                      <a:endParaRPr lang="en-US"/>
                    </a:p>
                  </a:txBody>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Horsemanship MB </a:t>
                      </a:r>
                      <a:r>
                        <a:rPr lang="en-US" sz="700" u="none" strike="noStrike" cap="none">
                          <a:solidFill>
                            <a:srgbClr val="000000"/>
                          </a:solidFill>
                          <a:latin typeface="Raleway"/>
                          <a:ea typeface="Raleway"/>
                          <a:cs typeface="Raleway"/>
                          <a:sym typeface="Raleway"/>
                        </a:rPr>
                        <a:t>(Attend both session 1 &amp;2)</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Leatherwork MB</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23"/>
                  </a:ext>
                </a:extLst>
              </a:tr>
              <a:tr h="167175">
                <a:tc vMerge="1">
                  <a:txBody>
                    <a:bodyPr/>
                    <a:lstStyle/>
                    <a:p>
                      <a:endParaRPr lang="en-US"/>
                    </a:p>
                  </a:txBody>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Rifle Shooting MB </a:t>
                      </a:r>
                      <a:r>
                        <a:rPr lang="en-US" sz="700" u="none" strike="noStrike" cap="none">
                          <a:solidFill>
                            <a:srgbClr val="000000"/>
                          </a:solidFill>
                          <a:latin typeface="Raleway"/>
                          <a:ea typeface="Raleway"/>
                          <a:cs typeface="Raleway"/>
                          <a:sym typeface="Raleway"/>
                        </a:rPr>
                        <a:t>Option 2</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Photography MB</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24"/>
                  </a:ext>
                </a:extLst>
              </a:tr>
              <a:tr h="272475">
                <a:tc vMerge="1">
                  <a:txBody>
                    <a:bodyPr/>
                    <a:lstStyle/>
                    <a:p>
                      <a:endParaRPr lang="en-US"/>
                    </a:p>
                  </a:txBody>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STEM NOVA Whoosh </a:t>
                      </a:r>
                      <a:r>
                        <a:rPr lang="en-US" sz="700" u="none" strike="noStrike" cap="none">
                          <a:solidFill>
                            <a:srgbClr val="000000"/>
                          </a:solidFill>
                          <a:latin typeface="Raleway"/>
                          <a:ea typeface="Raleway"/>
                          <a:cs typeface="Raleway"/>
                          <a:sym typeface="Raleway"/>
                        </a:rPr>
                        <a:t>(Attend session 1 &amp;2)</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STEM NOVA Shoot!</a:t>
                      </a:r>
                      <a:r>
                        <a:rPr lang="en-US" sz="700" u="none" strike="noStrike" cap="none">
                          <a:solidFill>
                            <a:srgbClr val="000000"/>
                          </a:solidFill>
                          <a:latin typeface="Raleway"/>
                          <a:ea typeface="Raleway"/>
                          <a:cs typeface="Raleway"/>
                          <a:sym typeface="Raleway"/>
                        </a:rPr>
                        <a:t> (Attend session 1 &amp;2)</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25"/>
                  </a:ext>
                </a:extLst>
              </a:tr>
              <a:tr h="272475">
                <a:tc vMerge="1">
                  <a:txBody>
                    <a:bodyPr/>
                    <a:lstStyle/>
                    <a:p>
                      <a:endParaRPr lang="en-US"/>
                    </a:p>
                  </a:txBody>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Swimming MB </a:t>
                      </a:r>
                      <a:r>
                        <a:rPr lang="en-US" sz="700" u="none" strike="noStrike" cap="none">
                          <a:solidFill>
                            <a:srgbClr val="000000"/>
                          </a:solidFill>
                          <a:latin typeface="Raleway"/>
                          <a:ea typeface="Raleway"/>
                          <a:cs typeface="Raleway"/>
                          <a:sym typeface="Raleway"/>
                        </a:rPr>
                        <a:t>Option 2 </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Shotgun Shooting MB</a:t>
                      </a:r>
                      <a:r>
                        <a:rPr lang="en-US" sz="700" u="none" strike="noStrike" cap="none">
                          <a:solidFill>
                            <a:srgbClr val="000000"/>
                          </a:solidFill>
                          <a:latin typeface="Raleway"/>
                          <a:ea typeface="Raleway"/>
                          <a:cs typeface="Raleway"/>
                          <a:sym typeface="Raleway"/>
                        </a:rPr>
                        <a:t> (Attend session 1 &amp;2)</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26"/>
                  </a:ext>
                </a:extLst>
              </a:tr>
              <a:tr h="167175">
                <a:tc vMerge="1">
                  <a:txBody>
                    <a:bodyPr/>
                    <a:lstStyle/>
                    <a:p>
                      <a:endParaRPr lang="en-US"/>
                    </a:p>
                  </a:txBody>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Wilderness Survival. MB </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Swimming Lessons</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27"/>
                  </a:ext>
                </a:extLst>
              </a:tr>
              <a:tr h="173175">
                <a:tc vMerge="1">
                  <a:txBody>
                    <a:bodyPr/>
                    <a:lstStyle/>
                    <a:p>
                      <a:endParaRPr lang="en-US"/>
                    </a:p>
                  </a:txBody>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Woodcarving MB </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800"/>
                        <a:buFont typeface="Arial"/>
                        <a:buNone/>
                      </a:pPr>
                      <a:r>
                        <a:rPr lang="en-US" sz="800" b="1" u="none" strike="noStrike" cap="none">
                          <a:solidFill>
                            <a:srgbClr val="000000"/>
                          </a:solidFill>
                          <a:latin typeface="Raleway"/>
                          <a:ea typeface="Raleway"/>
                          <a:cs typeface="Raleway"/>
                          <a:sym typeface="Raleway"/>
                        </a:rPr>
                        <a:t> </a:t>
                      </a:r>
                      <a:endParaRPr sz="800" u="none" strike="noStrike" cap="none">
                        <a:solidFill>
                          <a:srgbClr val="000000"/>
                        </a:solidFill>
                        <a:latin typeface="Calibri"/>
                        <a:ea typeface="Calibri"/>
                        <a:cs typeface="Calibri"/>
                        <a:sym typeface="Calibri"/>
                      </a:endParaRPr>
                    </a:p>
                  </a:txBody>
                  <a:tcPr marL="18000" marR="18000" marT="18000" marB="180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28"/>
                  </a:ext>
                </a:extLst>
              </a:tr>
            </a:tbl>
          </a:graphicData>
        </a:graphic>
      </p:graphicFrame>
      <p:sp>
        <p:nvSpPr>
          <p:cNvPr id="418" name="Google Shape;418;p16"/>
          <p:cNvSpPr/>
          <p:nvPr/>
        </p:nvSpPr>
        <p:spPr>
          <a:xfrm>
            <a:off x="4554538" y="3705225"/>
            <a:ext cx="7270750" cy="750728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422"/>
        <p:cNvGrpSpPr/>
        <p:nvPr/>
      </p:nvGrpSpPr>
      <p:grpSpPr>
        <a:xfrm>
          <a:off x="0" y="0"/>
          <a:ext cx="0" cy="0"/>
          <a:chOff x="0" y="0"/>
          <a:chExt cx="0" cy="0"/>
        </a:xfrm>
      </p:grpSpPr>
      <p:sp>
        <p:nvSpPr>
          <p:cNvPr id="423" name="Google Shape;423;p17"/>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r" rtl="0">
              <a:lnSpc>
                <a:spcPct val="85000"/>
              </a:lnSpc>
              <a:spcBef>
                <a:spcPts val="0"/>
              </a:spcBef>
              <a:spcAft>
                <a:spcPts val="0"/>
              </a:spcAft>
              <a:buClr>
                <a:schemeClr val="lt2"/>
              </a:buClr>
              <a:buSzPts val="4000"/>
              <a:buFont typeface="Arial"/>
              <a:buNone/>
            </a:pPr>
            <a:r>
              <a:rPr lang="en-US"/>
              <a:t>SCHEDULE</a:t>
            </a:r>
            <a:endParaRPr/>
          </a:p>
        </p:txBody>
      </p:sp>
      <p:graphicFrame>
        <p:nvGraphicFramePr>
          <p:cNvPr id="424" name="Google Shape;424;p17"/>
          <p:cNvGraphicFramePr/>
          <p:nvPr/>
        </p:nvGraphicFramePr>
        <p:xfrm>
          <a:off x="1236617" y="975360"/>
          <a:ext cx="3000000" cy="3000000"/>
        </p:xfrm>
        <a:graphic>
          <a:graphicData uri="http://schemas.openxmlformats.org/drawingml/2006/table">
            <a:tbl>
              <a:tblPr>
                <a:noFill/>
                <a:tableStyleId>{C7A5E548-C055-4C6E-B230-D2CF77413E14}</a:tableStyleId>
              </a:tblPr>
              <a:tblGrid>
                <a:gridCol w="1526950">
                  <a:extLst>
                    <a:ext uri="{9D8B030D-6E8A-4147-A177-3AD203B41FA5}">
                      <a16:colId xmlns:a16="http://schemas.microsoft.com/office/drawing/2014/main" val="20000"/>
                    </a:ext>
                  </a:extLst>
                </a:gridCol>
                <a:gridCol w="728600">
                  <a:extLst>
                    <a:ext uri="{9D8B030D-6E8A-4147-A177-3AD203B41FA5}">
                      <a16:colId xmlns:a16="http://schemas.microsoft.com/office/drawing/2014/main" val="20001"/>
                    </a:ext>
                  </a:extLst>
                </a:gridCol>
                <a:gridCol w="728600">
                  <a:extLst>
                    <a:ext uri="{9D8B030D-6E8A-4147-A177-3AD203B41FA5}">
                      <a16:colId xmlns:a16="http://schemas.microsoft.com/office/drawing/2014/main" val="20002"/>
                    </a:ext>
                  </a:extLst>
                </a:gridCol>
                <a:gridCol w="728600">
                  <a:extLst>
                    <a:ext uri="{9D8B030D-6E8A-4147-A177-3AD203B41FA5}">
                      <a16:colId xmlns:a16="http://schemas.microsoft.com/office/drawing/2014/main" val="20003"/>
                    </a:ext>
                  </a:extLst>
                </a:gridCol>
                <a:gridCol w="728600">
                  <a:extLst>
                    <a:ext uri="{9D8B030D-6E8A-4147-A177-3AD203B41FA5}">
                      <a16:colId xmlns:a16="http://schemas.microsoft.com/office/drawing/2014/main" val="20004"/>
                    </a:ext>
                  </a:extLst>
                </a:gridCol>
                <a:gridCol w="728600">
                  <a:extLst>
                    <a:ext uri="{9D8B030D-6E8A-4147-A177-3AD203B41FA5}">
                      <a16:colId xmlns:a16="http://schemas.microsoft.com/office/drawing/2014/main" val="20005"/>
                    </a:ext>
                  </a:extLst>
                </a:gridCol>
                <a:gridCol w="728600">
                  <a:extLst>
                    <a:ext uri="{9D8B030D-6E8A-4147-A177-3AD203B41FA5}">
                      <a16:colId xmlns:a16="http://schemas.microsoft.com/office/drawing/2014/main" val="20006"/>
                    </a:ext>
                  </a:extLst>
                </a:gridCol>
                <a:gridCol w="728600">
                  <a:extLst>
                    <a:ext uri="{9D8B030D-6E8A-4147-A177-3AD203B41FA5}">
                      <a16:colId xmlns:a16="http://schemas.microsoft.com/office/drawing/2014/main" val="20007"/>
                    </a:ext>
                  </a:extLst>
                </a:gridCol>
                <a:gridCol w="728600">
                  <a:extLst>
                    <a:ext uri="{9D8B030D-6E8A-4147-A177-3AD203B41FA5}">
                      <a16:colId xmlns:a16="http://schemas.microsoft.com/office/drawing/2014/main" val="20008"/>
                    </a:ext>
                  </a:extLst>
                </a:gridCol>
                <a:gridCol w="728625">
                  <a:extLst>
                    <a:ext uri="{9D8B030D-6E8A-4147-A177-3AD203B41FA5}">
                      <a16:colId xmlns:a16="http://schemas.microsoft.com/office/drawing/2014/main" val="20009"/>
                    </a:ext>
                  </a:extLst>
                </a:gridCol>
                <a:gridCol w="728625">
                  <a:extLst>
                    <a:ext uri="{9D8B030D-6E8A-4147-A177-3AD203B41FA5}">
                      <a16:colId xmlns:a16="http://schemas.microsoft.com/office/drawing/2014/main" val="20010"/>
                    </a:ext>
                  </a:extLst>
                </a:gridCol>
              </a:tblGrid>
              <a:tr h="210975">
                <a:tc rowSpan="2">
                  <a:txBody>
                    <a:bodyPr/>
                    <a:lstStyle/>
                    <a:p>
                      <a:pPr marL="0" marR="0" lvl="0" indent="0" algn="ctr" rtl="0">
                        <a:lnSpc>
                          <a:spcPct val="119000"/>
                        </a:lnSpc>
                        <a:spcBef>
                          <a:spcPts val="0"/>
                        </a:spcBef>
                        <a:spcAft>
                          <a:spcPts val="0"/>
                        </a:spcAft>
                        <a:buClr>
                          <a:srgbClr val="000000"/>
                        </a:buClr>
                        <a:buSzPts val="1050"/>
                        <a:buFont typeface="Arial"/>
                        <a:buNone/>
                      </a:pPr>
                      <a:r>
                        <a:rPr lang="en-US" sz="1050" b="1" u="sng" strike="noStrike" cap="none">
                          <a:solidFill>
                            <a:srgbClr val="000000"/>
                          </a:solidFill>
                          <a:latin typeface="Raleway"/>
                          <a:ea typeface="Raleway"/>
                          <a:cs typeface="Raleway"/>
                          <a:sym typeface="Raleway"/>
                        </a:rPr>
                        <a:t>Older Scout Program</a:t>
                      </a:r>
                      <a:r>
                        <a:rPr lang="en-US" sz="750" b="1" u="sng" strike="noStrike" cap="none">
                          <a:solidFill>
                            <a:srgbClr val="000000"/>
                          </a:solidFill>
                          <a:latin typeface="Raleway"/>
                          <a:ea typeface="Raleway"/>
                          <a:cs typeface="Raleway"/>
                          <a:sym typeface="Raleway"/>
                        </a:rPr>
                        <a:t> </a:t>
                      </a:r>
                      <a:endParaRPr sz="750" u="sng" strike="noStrike" cap="none">
                        <a:solidFill>
                          <a:srgbClr val="000000"/>
                        </a:solidFill>
                        <a:latin typeface="Calibri"/>
                        <a:ea typeface="Calibri"/>
                        <a:cs typeface="Calibri"/>
                        <a:sym typeface="Calibri"/>
                      </a:endParaRPr>
                    </a:p>
                  </a:txBody>
                  <a:tcPr marL="19775" marR="19775" marT="19775" marB="19775" anchor="ctr">
                    <a:lnL w="2857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2">
                  <a:txBody>
                    <a:bodyPr/>
                    <a:lstStyle/>
                    <a:p>
                      <a:pPr marL="0" marR="0" lvl="0" indent="0" algn="ctr" rtl="0">
                        <a:lnSpc>
                          <a:spcPct val="119000"/>
                        </a:lnSpc>
                        <a:spcBef>
                          <a:spcPts val="0"/>
                        </a:spcBef>
                        <a:spcAft>
                          <a:spcPts val="0"/>
                        </a:spcAft>
                        <a:buClr>
                          <a:srgbClr val="000000"/>
                        </a:buClr>
                        <a:buSzPts val="750"/>
                        <a:buFont typeface="Arial"/>
                        <a:buNone/>
                      </a:pPr>
                      <a:r>
                        <a:rPr lang="en-US" sz="750" b="1" u="none" strike="noStrike" cap="none">
                          <a:solidFill>
                            <a:srgbClr val="000000"/>
                          </a:solidFill>
                          <a:latin typeface="Raleway"/>
                          <a:ea typeface="Raleway"/>
                          <a:cs typeface="Raleway"/>
                          <a:sym typeface="Raleway"/>
                        </a:rPr>
                        <a:t>Monday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gridSpan="2">
                  <a:txBody>
                    <a:bodyPr/>
                    <a:lstStyle/>
                    <a:p>
                      <a:pPr marL="0" marR="0" lvl="0" indent="0" algn="ctr" rtl="0">
                        <a:lnSpc>
                          <a:spcPct val="119000"/>
                        </a:lnSpc>
                        <a:spcBef>
                          <a:spcPts val="0"/>
                        </a:spcBef>
                        <a:spcAft>
                          <a:spcPts val="0"/>
                        </a:spcAft>
                        <a:buClr>
                          <a:srgbClr val="000000"/>
                        </a:buClr>
                        <a:buSzPts val="750"/>
                        <a:buFont typeface="Arial"/>
                        <a:buNone/>
                      </a:pPr>
                      <a:r>
                        <a:rPr lang="en-US" sz="750" b="1" u="none" strike="noStrike" cap="none">
                          <a:solidFill>
                            <a:srgbClr val="000000"/>
                          </a:solidFill>
                          <a:latin typeface="Raleway"/>
                          <a:ea typeface="Raleway"/>
                          <a:cs typeface="Raleway"/>
                          <a:sym typeface="Raleway"/>
                        </a:rPr>
                        <a:t>Tuesday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gridSpan="2">
                  <a:txBody>
                    <a:bodyPr/>
                    <a:lstStyle/>
                    <a:p>
                      <a:pPr marL="0" marR="0" lvl="0" indent="0" algn="ctr" rtl="0">
                        <a:lnSpc>
                          <a:spcPct val="119000"/>
                        </a:lnSpc>
                        <a:spcBef>
                          <a:spcPts val="0"/>
                        </a:spcBef>
                        <a:spcAft>
                          <a:spcPts val="0"/>
                        </a:spcAft>
                        <a:buClr>
                          <a:srgbClr val="000000"/>
                        </a:buClr>
                        <a:buSzPts val="750"/>
                        <a:buFont typeface="Arial"/>
                        <a:buNone/>
                      </a:pPr>
                      <a:r>
                        <a:rPr lang="en-US" sz="750" b="1" u="none" strike="noStrike" cap="none">
                          <a:solidFill>
                            <a:srgbClr val="000000"/>
                          </a:solidFill>
                          <a:latin typeface="Raleway"/>
                          <a:ea typeface="Raleway"/>
                          <a:cs typeface="Raleway"/>
                          <a:sym typeface="Raleway"/>
                        </a:rPr>
                        <a:t>Wednesday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gridSpan="2">
                  <a:txBody>
                    <a:bodyPr/>
                    <a:lstStyle/>
                    <a:p>
                      <a:pPr marL="0" marR="0" lvl="0" indent="0" algn="ctr" rtl="0">
                        <a:lnSpc>
                          <a:spcPct val="119000"/>
                        </a:lnSpc>
                        <a:spcBef>
                          <a:spcPts val="0"/>
                        </a:spcBef>
                        <a:spcAft>
                          <a:spcPts val="0"/>
                        </a:spcAft>
                        <a:buClr>
                          <a:srgbClr val="000000"/>
                        </a:buClr>
                        <a:buSzPts val="750"/>
                        <a:buFont typeface="Arial"/>
                        <a:buNone/>
                      </a:pPr>
                      <a:r>
                        <a:rPr lang="en-US" sz="750" b="1" u="none" strike="noStrike" cap="none">
                          <a:solidFill>
                            <a:srgbClr val="000000"/>
                          </a:solidFill>
                          <a:latin typeface="Raleway"/>
                          <a:ea typeface="Raleway"/>
                          <a:cs typeface="Raleway"/>
                          <a:sym typeface="Raleway"/>
                        </a:rPr>
                        <a:t>Thursday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gridSpan="2">
                  <a:txBody>
                    <a:bodyPr/>
                    <a:lstStyle/>
                    <a:p>
                      <a:pPr marL="0" marR="0" lvl="0" indent="0" algn="ctr" rtl="0">
                        <a:lnSpc>
                          <a:spcPct val="119000"/>
                        </a:lnSpc>
                        <a:spcBef>
                          <a:spcPts val="0"/>
                        </a:spcBef>
                        <a:spcAft>
                          <a:spcPts val="0"/>
                        </a:spcAft>
                        <a:buClr>
                          <a:srgbClr val="000000"/>
                        </a:buClr>
                        <a:buSzPts val="750"/>
                        <a:buFont typeface="Arial"/>
                        <a:buNone/>
                      </a:pPr>
                      <a:r>
                        <a:rPr lang="en-US" sz="750" b="1" u="none" strike="noStrike" cap="none">
                          <a:solidFill>
                            <a:srgbClr val="000000"/>
                          </a:solidFill>
                          <a:latin typeface="Raleway"/>
                          <a:ea typeface="Raleway"/>
                          <a:cs typeface="Raleway"/>
                          <a:sym typeface="Raleway"/>
                        </a:rPr>
                        <a:t>Friday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284400">
                <a:tc vMerge="1">
                  <a:txBody>
                    <a:bodyPr/>
                    <a:lstStyle/>
                    <a:p>
                      <a:endParaRPr lang="en-US"/>
                    </a:p>
                  </a:txBody>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b="1" u="none" strike="noStrike" cap="none">
                          <a:solidFill>
                            <a:srgbClr val="000000"/>
                          </a:solidFill>
                          <a:latin typeface="Raleway"/>
                          <a:ea typeface="Raleway"/>
                          <a:cs typeface="Raleway"/>
                          <a:sym typeface="Raleway"/>
                        </a:rPr>
                        <a:t>8:45 AM-12:15 PM</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b="1" u="none" strike="noStrike" cap="none">
                          <a:solidFill>
                            <a:srgbClr val="000000"/>
                          </a:solidFill>
                          <a:latin typeface="Raleway"/>
                          <a:ea typeface="Raleway"/>
                          <a:cs typeface="Raleway"/>
                          <a:sym typeface="Raleway"/>
                        </a:rPr>
                        <a:t>1:45-</a:t>
                      </a:r>
                      <a:br>
                        <a:rPr lang="en-US" sz="750" b="1" u="none" strike="noStrike" cap="none">
                          <a:solidFill>
                            <a:srgbClr val="000000"/>
                          </a:solidFill>
                          <a:latin typeface="Raleway"/>
                          <a:ea typeface="Raleway"/>
                          <a:cs typeface="Raleway"/>
                          <a:sym typeface="Raleway"/>
                        </a:rPr>
                      </a:br>
                      <a:r>
                        <a:rPr lang="en-US" sz="750" b="1" u="none" strike="noStrike" cap="none">
                          <a:solidFill>
                            <a:srgbClr val="000000"/>
                          </a:solidFill>
                          <a:latin typeface="Raleway"/>
                          <a:ea typeface="Raleway"/>
                          <a:cs typeface="Raleway"/>
                          <a:sym typeface="Raleway"/>
                        </a:rPr>
                        <a:t>5:15 PM</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b="1" u="none" strike="noStrike" cap="none">
                          <a:solidFill>
                            <a:srgbClr val="000000"/>
                          </a:solidFill>
                          <a:latin typeface="Raleway"/>
                          <a:ea typeface="Raleway"/>
                          <a:cs typeface="Raleway"/>
                          <a:sym typeface="Raleway"/>
                        </a:rPr>
                        <a:t>8:45 AM-12:15 PM</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b="1" u="none" strike="noStrike" cap="none">
                          <a:solidFill>
                            <a:srgbClr val="000000"/>
                          </a:solidFill>
                          <a:latin typeface="Raleway"/>
                          <a:ea typeface="Raleway"/>
                          <a:cs typeface="Raleway"/>
                          <a:sym typeface="Raleway"/>
                        </a:rPr>
                        <a:t>1:45-</a:t>
                      </a:r>
                      <a:br>
                        <a:rPr lang="en-US" sz="750" b="1" u="none" strike="noStrike" cap="none">
                          <a:solidFill>
                            <a:srgbClr val="000000"/>
                          </a:solidFill>
                          <a:latin typeface="Raleway"/>
                          <a:ea typeface="Raleway"/>
                          <a:cs typeface="Raleway"/>
                          <a:sym typeface="Raleway"/>
                        </a:rPr>
                      </a:br>
                      <a:r>
                        <a:rPr lang="en-US" sz="750" b="1" u="none" strike="noStrike" cap="none">
                          <a:solidFill>
                            <a:srgbClr val="000000"/>
                          </a:solidFill>
                          <a:latin typeface="Raleway"/>
                          <a:ea typeface="Raleway"/>
                          <a:cs typeface="Raleway"/>
                          <a:sym typeface="Raleway"/>
                        </a:rPr>
                        <a:t>5:15 PM</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b="1" u="none" strike="noStrike" cap="none">
                          <a:solidFill>
                            <a:srgbClr val="000000"/>
                          </a:solidFill>
                          <a:latin typeface="Raleway"/>
                          <a:ea typeface="Raleway"/>
                          <a:cs typeface="Raleway"/>
                          <a:sym typeface="Raleway"/>
                        </a:rPr>
                        <a:t>8:45 AM-12:15 PM</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b="1" u="none" strike="noStrike" cap="none">
                          <a:solidFill>
                            <a:srgbClr val="000000"/>
                          </a:solidFill>
                          <a:latin typeface="Raleway"/>
                          <a:ea typeface="Raleway"/>
                          <a:cs typeface="Raleway"/>
                          <a:sym typeface="Raleway"/>
                        </a:rPr>
                        <a:t>1:45-</a:t>
                      </a:r>
                      <a:br>
                        <a:rPr lang="en-US" sz="750" b="1" u="none" strike="noStrike" cap="none">
                          <a:solidFill>
                            <a:srgbClr val="000000"/>
                          </a:solidFill>
                          <a:latin typeface="Raleway"/>
                          <a:ea typeface="Raleway"/>
                          <a:cs typeface="Raleway"/>
                          <a:sym typeface="Raleway"/>
                        </a:rPr>
                      </a:br>
                      <a:r>
                        <a:rPr lang="en-US" sz="750" b="1" u="none" strike="noStrike" cap="none">
                          <a:solidFill>
                            <a:srgbClr val="000000"/>
                          </a:solidFill>
                          <a:latin typeface="Raleway"/>
                          <a:ea typeface="Raleway"/>
                          <a:cs typeface="Raleway"/>
                          <a:sym typeface="Raleway"/>
                        </a:rPr>
                        <a:t>5:15 PM</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b="1" u="none" strike="noStrike" cap="none">
                          <a:solidFill>
                            <a:srgbClr val="000000"/>
                          </a:solidFill>
                          <a:latin typeface="Raleway"/>
                          <a:ea typeface="Raleway"/>
                          <a:cs typeface="Raleway"/>
                          <a:sym typeface="Raleway"/>
                        </a:rPr>
                        <a:t>8:45 AM-12:15 PM</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b="1" u="none" strike="noStrike" cap="none">
                          <a:solidFill>
                            <a:srgbClr val="000000"/>
                          </a:solidFill>
                          <a:latin typeface="Raleway"/>
                          <a:ea typeface="Raleway"/>
                          <a:cs typeface="Raleway"/>
                          <a:sym typeface="Raleway"/>
                        </a:rPr>
                        <a:t>1:45-</a:t>
                      </a:r>
                      <a:br>
                        <a:rPr lang="en-US" sz="750" b="1" u="none" strike="noStrike" cap="none">
                          <a:solidFill>
                            <a:srgbClr val="000000"/>
                          </a:solidFill>
                          <a:latin typeface="Raleway"/>
                          <a:ea typeface="Raleway"/>
                          <a:cs typeface="Raleway"/>
                          <a:sym typeface="Raleway"/>
                        </a:rPr>
                      </a:br>
                      <a:r>
                        <a:rPr lang="en-US" sz="750" b="1" u="none" strike="noStrike" cap="none">
                          <a:solidFill>
                            <a:srgbClr val="000000"/>
                          </a:solidFill>
                          <a:latin typeface="Raleway"/>
                          <a:ea typeface="Raleway"/>
                          <a:cs typeface="Raleway"/>
                          <a:sym typeface="Raleway"/>
                        </a:rPr>
                        <a:t>5:15 PM</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b="1" u="none" strike="noStrike" cap="none">
                          <a:solidFill>
                            <a:srgbClr val="000000"/>
                          </a:solidFill>
                          <a:latin typeface="Raleway"/>
                          <a:ea typeface="Raleway"/>
                          <a:cs typeface="Raleway"/>
                          <a:sym typeface="Raleway"/>
                        </a:rPr>
                        <a:t>8:45 AM-12:15 PM</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b="1" u="none" strike="noStrike" cap="none">
                          <a:solidFill>
                            <a:srgbClr val="000000"/>
                          </a:solidFill>
                          <a:latin typeface="Raleway"/>
                          <a:ea typeface="Raleway"/>
                          <a:cs typeface="Raleway"/>
                          <a:sym typeface="Raleway"/>
                        </a:rPr>
                        <a:t>1:45-</a:t>
                      </a:r>
                      <a:br>
                        <a:rPr lang="en-US" sz="750" b="1" u="none" strike="noStrike" cap="none">
                          <a:solidFill>
                            <a:srgbClr val="000000"/>
                          </a:solidFill>
                          <a:latin typeface="Raleway"/>
                          <a:ea typeface="Raleway"/>
                          <a:cs typeface="Raleway"/>
                          <a:sym typeface="Raleway"/>
                        </a:rPr>
                      </a:br>
                      <a:r>
                        <a:rPr lang="en-US" sz="750" b="1" u="none" strike="noStrike" cap="none">
                          <a:solidFill>
                            <a:srgbClr val="000000"/>
                          </a:solidFill>
                          <a:latin typeface="Raleway"/>
                          <a:ea typeface="Raleway"/>
                          <a:cs typeface="Raleway"/>
                          <a:sym typeface="Raleway"/>
                        </a:rPr>
                        <a:t>5:15 PM</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23275">
                <a:tc>
                  <a:txBody>
                    <a:bodyPr/>
                    <a:lstStyle/>
                    <a:p>
                      <a:pPr marL="0" marR="0" lvl="0" indent="0" algn="ctr" rtl="0">
                        <a:lnSpc>
                          <a:spcPct val="119000"/>
                        </a:lnSpc>
                        <a:spcBef>
                          <a:spcPts val="0"/>
                        </a:spcBef>
                        <a:spcAft>
                          <a:spcPts val="0"/>
                        </a:spcAft>
                        <a:buClr>
                          <a:srgbClr val="000000"/>
                        </a:buClr>
                        <a:buSzPts val="750"/>
                        <a:buFont typeface="Arial"/>
                        <a:buNone/>
                      </a:pPr>
                      <a:r>
                        <a:rPr lang="en-US" sz="750" b="1" u="none" strike="noStrike" cap="none">
                          <a:solidFill>
                            <a:srgbClr val="000000"/>
                          </a:solidFill>
                          <a:latin typeface="Raleway"/>
                          <a:ea typeface="Raleway"/>
                          <a:cs typeface="Raleway"/>
                          <a:sym typeface="Raleway"/>
                        </a:rPr>
                        <a:t>ATV </a:t>
                      </a:r>
                      <a:endParaRPr sz="750" u="none" strike="noStrike" cap="none">
                        <a:solidFill>
                          <a:srgbClr val="000000"/>
                        </a:solidFill>
                        <a:latin typeface="Calibri"/>
                        <a:ea typeface="Calibri"/>
                        <a:cs typeface="Calibri"/>
                        <a:sym typeface="Calibri"/>
                      </a:endParaRPr>
                    </a:p>
                  </a:txBody>
                  <a:tcPr marL="19775" marR="19775" marT="19775" marB="19775" anchor="ctr">
                    <a:lnL w="2857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Tier 1</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Option</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1</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Tier 1</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Option</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2</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Tier 1</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Option</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3</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Tier 1</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Option</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4</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Tier 1</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Option</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5</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Tier 1</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Option</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6</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Tier 1</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Option</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7</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Tier 1</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Option</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8</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Tier 2</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Option</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1</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DC3E6"/>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Tier 2</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Option</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2</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DC3E6"/>
                    </a:solidFill>
                  </a:tcPr>
                </a:tc>
                <a:extLst>
                  <a:ext uri="{0D108BD9-81ED-4DB2-BD59-A6C34878D82A}">
                    <a16:rowId xmlns:a16="http://schemas.microsoft.com/office/drawing/2014/main" val="10002"/>
                  </a:ext>
                </a:extLst>
              </a:tr>
              <a:tr h="525675">
                <a:tc>
                  <a:txBody>
                    <a:bodyPr/>
                    <a:lstStyle/>
                    <a:p>
                      <a:pPr marL="0" marR="0" lvl="0" indent="0" algn="ctr" rtl="0">
                        <a:lnSpc>
                          <a:spcPct val="119000"/>
                        </a:lnSpc>
                        <a:spcBef>
                          <a:spcPts val="0"/>
                        </a:spcBef>
                        <a:spcAft>
                          <a:spcPts val="0"/>
                        </a:spcAft>
                        <a:buClr>
                          <a:srgbClr val="000000"/>
                        </a:buClr>
                        <a:buSzPts val="750"/>
                        <a:buFont typeface="Arial"/>
                        <a:buNone/>
                      </a:pPr>
                      <a:r>
                        <a:rPr lang="en-US" sz="750" b="1" u="none" strike="noStrike" cap="none">
                          <a:solidFill>
                            <a:srgbClr val="000000"/>
                          </a:solidFill>
                          <a:latin typeface="Raleway"/>
                          <a:ea typeface="Raleway"/>
                          <a:cs typeface="Raleway"/>
                          <a:sym typeface="Raleway"/>
                        </a:rPr>
                        <a:t>Horses</a:t>
                      </a:r>
                      <a:endParaRPr sz="750" u="none" strike="noStrike" cap="none">
                        <a:solidFill>
                          <a:srgbClr val="000000"/>
                        </a:solidFill>
                        <a:latin typeface="Calibri"/>
                        <a:ea typeface="Calibri"/>
                        <a:cs typeface="Calibri"/>
                        <a:sym typeface="Calibri"/>
                      </a:endParaRPr>
                    </a:p>
                  </a:txBody>
                  <a:tcPr marL="19775" marR="19775" marT="19775" marB="19775" anchor="ctr">
                    <a:lnL w="2857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Horse MB</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Attend M,W&amp;F</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DC3E6"/>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Horse MB</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Attend M,W&amp;F</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DC3E6"/>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Extended Ride</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Horse MB</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Attend M,W&amp;F</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DC3E6"/>
                    </a:solidFill>
                  </a:tcPr>
                </a:tc>
                <a:tc>
                  <a:txBody>
                    <a:bodyPr/>
                    <a:lstStyle/>
                    <a:p>
                      <a:pPr marL="0" marR="0" lvl="0" indent="0" algn="l"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Calibri"/>
                          <a:ea typeface="Calibri"/>
                          <a:cs typeface="Calibri"/>
                          <a:sym typeface="Calibri"/>
                        </a:rPr>
                        <a:t> </a:t>
                      </a:r>
                      <a:endParaRPr sz="1400" u="none" strike="noStrike" cap="none"/>
                    </a:p>
                  </a:txBody>
                  <a:tcPr marL="19775" marR="19775" marT="19775" marB="19775"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84500">
                <a:tc>
                  <a:txBody>
                    <a:bodyPr/>
                    <a:lstStyle/>
                    <a:p>
                      <a:pPr marL="0" marR="0" lvl="0" indent="0" algn="ctr" rtl="0">
                        <a:lnSpc>
                          <a:spcPct val="119000"/>
                        </a:lnSpc>
                        <a:spcBef>
                          <a:spcPts val="0"/>
                        </a:spcBef>
                        <a:spcAft>
                          <a:spcPts val="0"/>
                        </a:spcAft>
                        <a:buClr>
                          <a:srgbClr val="000000"/>
                        </a:buClr>
                        <a:buSzPts val="750"/>
                        <a:buFont typeface="Arial"/>
                        <a:buNone/>
                      </a:pPr>
                      <a:r>
                        <a:rPr lang="en-US" sz="750" b="1" u="none" strike="noStrike" cap="none">
                          <a:solidFill>
                            <a:srgbClr val="000000"/>
                          </a:solidFill>
                          <a:latin typeface="Raleway"/>
                          <a:ea typeface="Raleway"/>
                          <a:cs typeface="Raleway"/>
                          <a:sym typeface="Raleway"/>
                        </a:rPr>
                        <a:t>Sparks Bundle</a:t>
                      </a:r>
                      <a:endParaRPr sz="750" u="none" strike="noStrike" cap="none">
                        <a:solidFill>
                          <a:srgbClr val="000000"/>
                        </a:solidFill>
                        <a:latin typeface="Calibri"/>
                        <a:ea typeface="Calibri"/>
                        <a:cs typeface="Calibri"/>
                        <a:sym typeface="Calibri"/>
                      </a:endParaRPr>
                    </a:p>
                  </a:txBody>
                  <a:tcPr marL="19775" marR="19775" marT="19775" marB="19775" anchor="ctr">
                    <a:lnL w="2857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2">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Option 1</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Tue &amp; Thur</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DC3E6"/>
                    </a:solidFill>
                  </a:tcPr>
                </a:tc>
                <a:tc hMerge="1">
                  <a:txBody>
                    <a:bodyPr/>
                    <a:lstStyle/>
                    <a:p>
                      <a:endParaRPr lang="en-US"/>
                    </a:p>
                  </a:txBody>
                  <a:tcPr/>
                </a:tc>
                <a:tc gridSpan="2">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Option 2</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Wed &amp; Fri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hMerge="1">
                  <a:txBody>
                    <a:bodyPr/>
                    <a:lstStyle/>
                    <a:p>
                      <a:endParaRPr lang="en-US"/>
                    </a:p>
                  </a:txBody>
                  <a:tcPr/>
                </a:tc>
                <a:tc gridSpan="2">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Option 1</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Tue &amp; Thur</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DC3E6"/>
                    </a:solidFill>
                  </a:tcPr>
                </a:tc>
                <a:tc hMerge="1">
                  <a:txBody>
                    <a:bodyPr/>
                    <a:lstStyle/>
                    <a:p>
                      <a:endParaRPr lang="en-US"/>
                    </a:p>
                  </a:txBody>
                  <a:tcPr/>
                </a:tc>
                <a:tc gridSpan="2">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Option 2</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Wed &amp; Fri</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hMerge="1">
                  <a:txBody>
                    <a:bodyPr/>
                    <a:lstStyle/>
                    <a:p>
                      <a:endParaRPr lang="en-US"/>
                    </a:p>
                  </a:txBody>
                  <a:tcPr/>
                </a:tc>
                <a:extLst>
                  <a:ext uri="{0D108BD9-81ED-4DB2-BD59-A6C34878D82A}">
                    <a16:rowId xmlns:a16="http://schemas.microsoft.com/office/drawing/2014/main" val="10004"/>
                  </a:ext>
                </a:extLst>
              </a:tr>
              <a:tr h="330925">
                <a:tc>
                  <a:txBody>
                    <a:bodyPr/>
                    <a:lstStyle/>
                    <a:p>
                      <a:pPr marL="0" marR="0" lvl="0" indent="0" algn="ctr" rtl="0">
                        <a:lnSpc>
                          <a:spcPct val="119000"/>
                        </a:lnSpc>
                        <a:spcBef>
                          <a:spcPts val="0"/>
                        </a:spcBef>
                        <a:spcAft>
                          <a:spcPts val="0"/>
                        </a:spcAft>
                        <a:buClr>
                          <a:srgbClr val="000000"/>
                        </a:buClr>
                        <a:buSzPts val="750"/>
                        <a:buFont typeface="Arial"/>
                        <a:buNone/>
                      </a:pPr>
                      <a:r>
                        <a:rPr lang="en-US" sz="750" b="1" u="none" strike="noStrike" cap="none">
                          <a:solidFill>
                            <a:srgbClr val="000000"/>
                          </a:solidFill>
                          <a:latin typeface="Raleway"/>
                          <a:ea typeface="Raleway"/>
                          <a:cs typeface="Raleway"/>
                          <a:sym typeface="Raleway"/>
                        </a:rPr>
                        <a:t>Advanced </a:t>
                      </a:r>
                      <a:br>
                        <a:rPr lang="en-US" sz="750" b="1" u="none" strike="noStrike" cap="none">
                          <a:solidFill>
                            <a:srgbClr val="000000"/>
                          </a:solidFill>
                          <a:latin typeface="Raleway"/>
                          <a:ea typeface="Raleway"/>
                          <a:cs typeface="Raleway"/>
                          <a:sym typeface="Raleway"/>
                        </a:rPr>
                      </a:br>
                      <a:r>
                        <a:rPr lang="en-US" sz="750" b="1" u="none" strike="noStrike" cap="none">
                          <a:solidFill>
                            <a:srgbClr val="000000"/>
                          </a:solidFill>
                          <a:latin typeface="Raleway"/>
                          <a:ea typeface="Raleway"/>
                          <a:cs typeface="Raleway"/>
                          <a:sym typeface="Raleway"/>
                        </a:rPr>
                        <a:t>Sailing Bundle</a:t>
                      </a:r>
                      <a:endParaRPr sz="750" u="none" strike="noStrike" cap="none">
                        <a:solidFill>
                          <a:srgbClr val="000000"/>
                        </a:solidFill>
                        <a:latin typeface="Calibri"/>
                        <a:ea typeface="Calibri"/>
                        <a:cs typeface="Calibri"/>
                        <a:sym typeface="Calibri"/>
                      </a:endParaRPr>
                    </a:p>
                  </a:txBody>
                  <a:tcPr marL="19775" marR="19775" marT="19775" marB="19775" anchor="ctr">
                    <a:lnL w="2857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2">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Mon &amp; Wed</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Attend Both</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DC3E6"/>
                    </a:solidFill>
                  </a:tcPr>
                </a:tc>
                <a:tc hMerge="1">
                  <a:txBody>
                    <a:bodyPr/>
                    <a:lstStyle/>
                    <a:p>
                      <a:endParaRPr lang="en-US"/>
                    </a:p>
                  </a:txBody>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2">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Mon &amp; Wed</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Attend Both</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DC3E6"/>
                    </a:solidFill>
                  </a:tcPr>
                </a:tc>
                <a:tc hMerge="1">
                  <a:txBody>
                    <a:bodyPr/>
                    <a:lstStyle/>
                    <a:p>
                      <a:endParaRPr lang="en-US"/>
                    </a:p>
                  </a:txBody>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23275">
                <a:tc>
                  <a:txBody>
                    <a:bodyPr/>
                    <a:lstStyle/>
                    <a:p>
                      <a:pPr marL="0" marR="0" lvl="0" indent="0" algn="ctr" rtl="0">
                        <a:lnSpc>
                          <a:spcPct val="119000"/>
                        </a:lnSpc>
                        <a:spcBef>
                          <a:spcPts val="0"/>
                        </a:spcBef>
                        <a:spcAft>
                          <a:spcPts val="0"/>
                        </a:spcAft>
                        <a:buClr>
                          <a:srgbClr val="000000"/>
                        </a:buClr>
                        <a:buSzPts val="750"/>
                        <a:buFont typeface="Arial"/>
                        <a:buNone/>
                      </a:pPr>
                      <a:r>
                        <a:rPr lang="en-US" sz="750" b="1" u="none" strike="noStrike" cap="none">
                          <a:solidFill>
                            <a:srgbClr val="000000"/>
                          </a:solidFill>
                          <a:latin typeface="Raleway"/>
                          <a:ea typeface="Raleway"/>
                          <a:cs typeface="Raleway"/>
                          <a:sym typeface="Raleway"/>
                        </a:rPr>
                        <a:t>High Ropes</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b="1" u="none" strike="noStrike" cap="none">
                          <a:solidFill>
                            <a:srgbClr val="000000"/>
                          </a:solidFill>
                          <a:latin typeface="Raleway"/>
                          <a:ea typeface="Raleway"/>
                          <a:cs typeface="Raleway"/>
                          <a:sym typeface="Raleway"/>
                        </a:rPr>
                        <a:t>Mega Tower</a:t>
                      </a:r>
                      <a:endParaRPr sz="750" u="none" strike="noStrike" cap="none">
                        <a:solidFill>
                          <a:srgbClr val="000000"/>
                        </a:solidFill>
                        <a:latin typeface="Calibri"/>
                        <a:ea typeface="Calibri"/>
                        <a:cs typeface="Calibri"/>
                        <a:sym typeface="Calibri"/>
                      </a:endParaRPr>
                    </a:p>
                  </a:txBody>
                  <a:tcPr marL="19775" marR="19775" marT="19775" marB="19775" anchor="ctr">
                    <a:lnL w="2857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Mega Tower Option 1</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Mega Tower Option 2</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High Ropes</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Option 1</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DC3E6"/>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Mega Tower Option 3</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Calibri"/>
                          <a:ea typeface="Calibri"/>
                          <a:cs typeface="Calibri"/>
                          <a:sym typeface="Calibri"/>
                        </a:rPr>
                        <a:t> </a:t>
                      </a:r>
                      <a:endParaRPr sz="1400" u="none" strike="noStrike" cap="none"/>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High Ropes</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Option 2</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DC3E6"/>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High Ropes</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Option 3</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DC3E6"/>
                    </a:solidFill>
                  </a:tcPr>
                </a:tc>
                <a:extLst>
                  <a:ext uri="{0D108BD9-81ED-4DB2-BD59-A6C34878D82A}">
                    <a16:rowId xmlns:a16="http://schemas.microsoft.com/office/drawing/2014/main" val="10006"/>
                  </a:ext>
                </a:extLst>
              </a:tr>
              <a:tr h="330925">
                <a:tc>
                  <a:txBody>
                    <a:bodyPr/>
                    <a:lstStyle/>
                    <a:p>
                      <a:pPr marL="0" marR="0" lvl="0" indent="0" algn="ctr" rtl="0">
                        <a:lnSpc>
                          <a:spcPct val="119000"/>
                        </a:lnSpc>
                        <a:spcBef>
                          <a:spcPts val="0"/>
                        </a:spcBef>
                        <a:spcAft>
                          <a:spcPts val="0"/>
                        </a:spcAft>
                        <a:buClr>
                          <a:srgbClr val="000000"/>
                        </a:buClr>
                        <a:buSzPts val="750"/>
                        <a:buFont typeface="Arial"/>
                        <a:buNone/>
                      </a:pPr>
                      <a:r>
                        <a:rPr lang="en-US" sz="750" b="1" u="none" strike="noStrike" cap="none">
                          <a:solidFill>
                            <a:srgbClr val="000000"/>
                          </a:solidFill>
                          <a:latin typeface="Raleway"/>
                          <a:ea typeface="Raleway"/>
                          <a:cs typeface="Raleway"/>
                          <a:sym typeface="Raleway"/>
                        </a:rPr>
                        <a:t>Climbing </a:t>
                      </a:r>
                      <a:br>
                        <a:rPr lang="en-US" sz="750" b="1" u="none" strike="noStrike" cap="none">
                          <a:solidFill>
                            <a:srgbClr val="000000"/>
                          </a:solidFill>
                          <a:latin typeface="Raleway"/>
                          <a:ea typeface="Raleway"/>
                          <a:cs typeface="Raleway"/>
                          <a:sym typeface="Raleway"/>
                        </a:rPr>
                      </a:br>
                      <a:r>
                        <a:rPr lang="en-US" sz="750" b="1" u="none" strike="noStrike" cap="none">
                          <a:solidFill>
                            <a:srgbClr val="000000"/>
                          </a:solidFill>
                          <a:latin typeface="Raleway"/>
                          <a:ea typeface="Raleway"/>
                          <a:cs typeface="Raleway"/>
                          <a:sym typeface="Raleway"/>
                        </a:rPr>
                        <a:t>Bundle</a:t>
                      </a:r>
                      <a:endParaRPr sz="750" u="none" strike="noStrike" cap="none">
                        <a:solidFill>
                          <a:srgbClr val="000000"/>
                        </a:solidFill>
                        <a:latin typeface="Calibri"/>
                        <a:ea typeface="Calibri"/>
                        <a:cs typeface="Calibri"/>
                        <a:sym typeface="Calibri"/>
                      </a:endParaRPr>
                    </a:p>
                  </a:txBody>
                  <a:tcPr marL="19775" marR="19775" marT="19775" marB="19775" anchor="ctr">
                    <a:lnL w="2857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2">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Tue &amp; Thur</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Attend Both</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DC3E6"/>
                    </a:solidFill>
                  </a:tcPr>
                </a:tc>
                <a:tc hMerge="1">
                  <a:txBody>
                    <a:bodyPr/>
                    <a:lstStyle/>
                    <a:p>
                      <a:endParaRPr lang="en-US"/>
                    </a:p>
                  </a:txBody>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2">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Tue &amp; Thur</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Attend Both</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DC3E6"/>
                    </a:solidFill>
                  </a:tcPr>
                </a:tc>
                <a:tc hMerge="1">
                  <a:txBody>
                    <a:bodyPr/>
                    <a:lstStyle/>
                    <a:p>
                      <a:endParaRPr lang="en-US"/>
                    </a:p>
                  </a:txBody>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96325">
                <a:tc>
                  <a:txBody>
                    <a:bodyPr/>
                    <a:lstStyle/>
                    <a:p>
                      <a:pPr marL="0" marR="0" lvl="0" indent="0" algn="ctr" rtl="0">
                        <a:lnSpc>
                          <a:spcPct val="119000"/>
                        </a:lnSpc>
                        <a:spcBef>
                          <a:spcPts val="0"/>
                        </a:spcBef>
                        <a:spcAft>
                          <a:spcPts val="0"/>
                        </a:spcAft>
                        <a:buClr>
                          <a:srgbClr val="000000"/>
                        </a:buClr>
                        <a:buSzPts val="750"/>
                        <a:buFont typeface="Arial"/>
                        <a:buNone/>
                      </a:pPr>
                      <a:r>
                        <a:rPr lang="en-US" sz="750" b="1" u="none" strike="noStrike" cap="none">
                          <a:solidFill>
                            <a:srgbClr val="000000"/>
                          </a:solidFill>
                          <a:latin typeface="Raleway"/>
                          <a:ea typeface="Raleway"/>
                          <a:cs typeface="Raleway"/>
                          <a:sym typeface="Raleway"/>
                        </a:rPr>
                        <a:t>Aqua Rig</a:t>
                      </a:r>
                      <a:endParaRPr sz="750" u="none" strike="noStrike" cap="none">
                        <a:solidFill>
                          <a:srgbClr val="000000"/>
                        </a:solidFill>
                        <a:latin typeface="Calibri"/>
                        <a:ea typeface="Calibri"/>
                        <a:cs typeface="Calibri"/>
                        <a:sym typeface="Calibri"/>
                      </a:endParaRPr>
                    </a:p>
                  </a:txBody>
                  <a:tcPr marL="19775" marR="19775" marT="19775" marB="19775" anchor="ctr">
                    <a:lnL w="2857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Option</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1</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DC3E6"/>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Option</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2</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DC3E6"/>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Option</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3</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DC3E6"/>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Option</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4</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DC3E6"/>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Option</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5</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DC3E6"/>
                    </a:solidFill>
                  </a:tcPr>
                </a:tc>
                <a:extLst>
                  <a:ext uri="{0D108BD9-81ED-4DB2-BD59-A6C34878D82A}">
                    <a16:rowId xmlns:a16="http://schemas.microsoft.com/office/drawing/2014/main" val="10008"/>
                  </a:ext>
                </a:extLst>
              </a:tr>
              <a:tr h="404525">
                <a:tc>
                  <a:txBody>
                    <a:bodyPr/>
                    <a:lstStyle/>
                    <a:p>
                      <a:pPr marL="0" marR="0" lvl="0" indent="0" algn="ctr" rtl="0">
                        <a:lnSpc>
                          <a:spcPct val="119000"/>
                        </a:lnSpc>
                        <a:spcBef>
                          <a:spcPts val="0"/>
                        </a:spcBef>
                        <a:spcAft>
                          <a:spcPts val="0"/>
                        </a:spcAft>
                        <a:buClr>
                          <a:srgbClr val="000000"/>
                        </a:buClr>
                        <a:buSzPts val="750"/>
                        <a:buFont typeface="Arial"/>
                        <a:buNone/>
                      </a:pPr>
                      <a:r>
                        <a:rPr lang="en-US" sz="750" b="1" u="none" strike="noStrike" cap="none">
                          <a:solidFill>
                            <a:srgbClr val="000000"/>
                          </a:solidFill>
                          <a:latin typeface="Raleway"/>
                          <a:ea typeface="Raleway"/>
                          <a:cs typeface="Raleway"/>
                          <a:sym typeface="Raleway"/>
                        </a:rPr>
                        <a:t>Whitewater</a:t>
                      </a:r>
                      <a:endParaRPr sz="750" u="none" strike="noStrike" cap="none">
                        <a:solidFill>
                          <a:srgbClr val="000000"/>
                        </a:solidFill>
                        <a:latin typeface="Calibri"/>
                        <a:ea typeface="Calibri"/>
                        <a:cs typeface="Calibri"/>
                        <a:sym typeface="Calibri"/>
                      </a:endParaRPr>
                    </a:p>
                  </a:txBody>
                  <a:tcPr marL="19775" marR="19775" marT="19775" marB="19775" anchor="ctr">
                    <a:lnL w="2857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Day Trip Flatwater Training</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DC3E6"/>
                    </a:solidFill>
                  </a:tcPr>
                </a:tc>
                <a:tc>
                  <a:txBody>
                    <a:bodyPr/>
                    <a:lstStyle/>
                    <a:p>
                      <a:pPr marL="0" marR="0" lvl="0" indent="0" algn="l"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Calibri"/>
                          <a:ea typeface="Calibri"/>
                          <a:cs typeface="Calibri"/>
                          <a:sym typeface="Calibri"/>
                        </a:rPr>
                        <a:t> </a:t>
                      </a:r>
                      <a:endParaRPr sz="1400" u="none" strike="noStrike" cap="none"/>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MB</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Flatwater</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3">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Whitewater MB Overnight</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Must attend </a:t>
                      </a:r>
                      <a:br>
                        <a:rPr lang="en-US" sz="750" u="none" strike="noStrike" cap="none">
                          <a:solidFill>
                            <a:srgbClr val="000000"/>
                          </a:solidFill>
                          <a:latin typeface="Raleway"/>
                          <a:ea typeface="Raleway"/>
                          <a:cs typeface="Raleway"/>
                          <a:sym typeface="Raleway"/>
                        </a:rPr>
                      </a:br>
                      <a:r>
                        <a:rPr lang="en-US" sz="750" u="none" strike="noStrike" cap="none">
                          <a:solidFill>
                            <a:srgbClr val="000000"/>
                          </a:solidFill>
                          <a:latin typeface="Raleway"/>
                          <a:ea typeface="Raleway"/>
                          <a:cs typeface="Raleway"/>
                          <a:sym typeface="Raleway"/>
                        </a:rPr>
                        <a:t>Tuesday Flatwater</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hMerge="1">
                  <a:txBody>
                    <a:bodyPr/>
                    <a:lstStyle/>
                    <a:p>
                      <a:endParaRPr lang="en-US"/>
                    </a:p>
                  </a:txBody>
                  <a:tcPr/>
                </a:tc>
                <a:tc hMerge="1">
                  <a:txBody>
                    <a:bodyPr/>
                    <a:lstStyle/>
                    <a:p>
                      <a:endParaRPr lang="en-US"/>
                    </a:p>
                  </a:txBody>
                  <a:tcPr/>
                </a:tc>
                <a:tc gridSpan="2">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Day Trip</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Must attend </a:t>
                      </a:r>
                      <a:br>
                        <a:rPr lang="en-US" sz="750" u="none" strike="noStrike" cap="none">
                          <a:solidFill>
                            <a:srgbClr val="000000"/>
                          </a:solidFill>
                          <a:latin typeface="Raleway"/>
                          <a:ea typeface="Raleway"/>
                          <a:cs typeface="Raleway"/>
                          <a:sym typeface="Raleway"/>
                        </a:rPr>
                      </a:br>
                      <a:r>
                        <a:rPr lang="en-US" sz="750" u="none" strike="noStrike" cap="none">
                          <a:solidFill>
                            <a:srgbClr val="000000"/>
                          </a:solidFill>
                          <a:latin typeface="Raleway"/>
                          <a:ea typeface="Raleway"/>
                          <a:cs typeface="Raleway"/>
                          <a:sym typeface="Raleway"/>
                        </a:rPr>
                        <a:t>Monday Flatwater</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DC3E6"/>
                    </a:solidFill>
                  </a:tcPr>
                </a:tc>
                <a:tc hMerge="1">
                  <a:txBody>
                    <a:bodyPr/>
                    <a:lstStyle/>
                    <a:p>
                      <a:endParaRPr lang="en-US"/>
                    </a:p>
                  </a:txBody>
                  <a:tcPr/>
                </a:tc>
                <a:extLst>
                  <a:ext uri="{0D108BD9-81ED-4DB2-BD59-A6C34878D82A}">
                    <a16:rowId xmlns:a16="http://schemas.microsoft.com/office/drawing/2014/main" val="10009"/>
                  </a:ext>
                </a:extLst>
              </a:tr>
              <a:tr h="330925">
                <a:tc>
                  <a:txBody>
                    <a:bodyPr/>
                    <a:lstStyle/>
                    <a:p>
                      <a:pPr marL="0" marR="0" lvl="0" indent="0" algn="ctr" rtl="0">
                        <a:lnSpc>
                          <a:spcPct val="119000"/>
                        </a:lnSpc>
                        <a:spcBef>
                          <a:spcPts val="0"/>
                        </a:spcBef>
                        <a:spcAft>
                          <a:spcPts val="0"/>
                        </a:spcAft>
                        <a:buClr>
                          <a:srgbClr val="000000"/>
                        </a:buClr>
                        <a:buSzPts val="750"/>
                        <a:buFont typeface="Arial"/>
                        <a:buNone/>
                      </a:pPr>
                      <a:r>
                        <a:rPr lang="en-US" sz="750" b="1" u="none" strike="noStrike" cap="none">
                          <a:solidFill>
                            <a:srgbClr val="000000"/>
                          </a:solidFill>
                          <a:latin typeface="Raleway"/>
                          <a:ea typeface="Raleway"/>
                          <a:cs typeface="Raleway"/>
                          <a:sym typeface="Raleway"/>
                        </a:rPr>
                        <a:t>Complete </a:t>
                      </a:r>
                      <a:br>
                        <a:rPr lang="en-US" sz="750" b="1" u="none" strike="noStrike" cap="none">
                          <a:solidFill>
                            <a:srgbClr val="000000"/>
                          </a:solidFill>
                          <a:latin typeface="Raleway"/>
                          <a:ea typeface="Raleway"/>
                          <a:cs typeface="Raleway"/>
                          <a:sym typeface="Raleway"/>
                        </a:rPr>
                      </a:br>
                      <a:r>
                        <a:rPr lang="en-US" sz="750" b="1" u="none" strike="noStrike" cap="none">
                          <a:solidFill>
                            <a:srgbClr val="000000"/>
                          </a:solidFill>
                          <a:latin typeface="Raleway"/>
                          <a:ea typeface="Raleway"/>
                          <a:cs typeface="Raleway"/>
                          <a:sym typeface="Raleway"/>
                        </a:rPr>
                        <a:t>Angler Bundle</a:t>
                      </a:r>
                      <a:endParaRPr sz="750" u="none" strike="noStrike" cap="none">
                        <a:solidFill>
                          <a:srgbClr val="000000"/>
                        </a:solidFill>
                        <a:latin typeface="Calibri"/>
                        <a:ea typeface="Calibri"/>
                        <a:cs typeface="Calibri"/>
                        <a:sym typeface="Calibri"/>
                      </a:endParaRPr>
                    </a:p>
                  </a:txBody>
                  <a:tcPr marL="19775" marR="19775" marT="19775" marB="19775" anchor="ctr">
                    <a:lnL w="2857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MWF</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Attend all</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MWF</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Attend all</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MWF</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Attend all</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423275">
                <a:tc>
                  <a:txBody>
                    <a:bodyPr/>
                    <a:lstStyle/>
                    <a:p>
                      <a:pPr marL="0" marR="0" lvl="0" indent="0" algn="ctr" rtl="0">
                        <a:lnSpc>
                          <a:spcPct val="119000"/>
                        </a:lnSpc>
                        <a:spcBef>
                          <a:spcPts val="0"/>
                        </a:spcBef>
                        <a:spcAft>
                          <a:spcPts val="0"/>
                        </a:spcAft>
                        <a:buClr>
                          <a:srgbClr val="000000"/>
                        </a:buClr>
                        <a:buSzPts val="750"/>
                        <a:buFont typeface="Arial"/>
                        <a:buNone/>
                      </a:pPr>
                      <a:r>
                        <a:rPr lang="en-US" sz="750" b="1" u="none" strike="noStrike" cap="none">
                          <a:solidFill>
                            <a:srgbClr val="000000"/>
                          </a:solidFill>
                          <a:latin typeface="Raleway"/>
                          <a:ea typeface="Raleway"/>
                          <a:cs typeface="Raleway"/>
                          <a:sym typeface="Raleway"/>
                        </a:rPr>
                        <a:t>STEM NOVA</a:t>
                      </a:r>
                      <a:endParaRPr sz="750" u="none" strike="noStrike" cap="none">
                        <a:solidFill>
                          <a:srgbClr val="000000"/>
                        </a:solidFill>
                        <a:latin typeface="Calibri"/>
                        <a:ea typeface="Calibri"/>
                        <a:cs typeface="Calibri"/>
                        <a:sym typeface="Calibri"/>
                      </a:endParaRPr>
                    </a:p>
                  </a:txBody>
                  <a:tcPr marL="19775" marR="19775" marT="19775" marB="19775" anchor="ctr">
                    <a:lnL w="2857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Shoot!</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Attend M,W&amp;F</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DC3E6"/>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Whoosh!</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Attend</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T &amp; Th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Shoot!</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Attend M,W&amp;F</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DC3E6"/>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Whoosh!</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Attend</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T &amp; Th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Shoot!</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Attend M,W&amp;F</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DC3E6"/>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423275">
                <a:tc>
                  <a:txBody>
                    <a:bodyPr/>
                    <a:lstStyle/>
                    <a:p>
                      <a:pPr marL="0" marR="0" lvl="0" indent="0" algn="ctr" rtl="0">
                        <a:lnSpc>
                          <a:spcPct val="119000"/>
                        </a:lnSpc>
                        <a:spcBef>
                          <a:spcPts val="0"/>
                        </a:spcBef>
                        <a:spcAft>
                          <a:spcPts val="0"/>
                        </a:spcAft>
                        <a:buClr>
                          <a:srgbClr val="000000"/>
                        </a:buClr>
                        <a:buSzPts val="750"/>
                        <a:buFont typeface="Arial"/>
                        <a:buNone/>
                      </a:pPr>
                      <a:r>
                        <a:rPr lang="en-US" sz="750" b="1" u="none" strike="noStrike" cap="none">
                          <a:solidFill>
                            <a:srgbClr val="000000"/>
                          </a:solidFill>
                          <a:latin typeface="Raleway"/>
                          <a:ea typeface="Raleway"/>
                          <a:cs typeface="Raleway"/>
                          <a:sym typeface="Raleway"/>
                        </a:rPr>
                        <a:t>Biking</a:t>
                      </a:r>
                      <a:endParaRPr sz="750" u="none" strike="noStrike" cap="none">
                        <a:solidFill>
                          <a:srgbClr val="000000"/>
                        </a:solidFill>
                        <a:latin typeface="Calibri"/>
                        <a:ea typeface="Calibri"/>
                        <a:cs typeface="Calibri"/>
                        <a:sym typeface="Calibri"/>
                      </a:endParaRPr>
                    </a:p>
                  </a:txBody>
                  <a:tcPr marL="19775" marR="19775" marT="19775" marB="19775" anchor="ctr">
                    <a:lnL w="2857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Tier 1</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Option</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1</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Tier 1</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Option</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2</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Tier 1</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Option</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3</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2">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Offsite Bike Trip</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Must complete Tier 1</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hMerge="1">
                  <a:txBody>
                    <a:bodyPr/>
                    <a:lstStyle/>
                    <a:p>
                      <a:endParaRPr lang="en-US"/>
                    </a:p>
                  </a:txBody>
                  <a:tcPr/>
                </a:tc>
                <a:extLst>
                  <a:ext uri="{0D108BD9-81ED-4DB2-BD59-A6C34878D82A}">
                    <a16:rowId xmlns:a16="http://schemas.microsoft.com/office/drawing/2014/main" val="10012"/>
                  </a:ext>
                </a:extLst>
              </a:tr>
              <a:tr h="330925">
                <a:tc>
                  <a:txBody>
                    <a:bodyPr/>
                    <a:lstStyle/>
                    <a:p>
                      <a:pPr marL="0" marR="0" lvl="0" indent="0" algn="ctr" rtl="0">
                        <a:lnSpc>
                          <a:spcPct val="119000"/>
                        </a:lnSpc>
                        <a:spcBef>
                          <a:spcPts val="0"/>
                        </a:spcBef>
                        <a:spcAft>
                          <a:spcPts val="0"/>
                        </a:spcAft>
                        <a:buClr>
                          <a:srgbClr val="000000"/>
                        </a:buClr>
                        <a:buSzPts val="750"/>
                        <a:buFont typeface="Arial"/>
                        <a:buNone/>
                      </a:pPr>
                      <a:r>
                        <a:rPr lang="en-US" sz="750" b="1" u="none" strike="noStrike" cap="none">
                          <a:solidFill>
                            <a:srgbClr val="000000"/>
                          </a:solidFill>
                          <a:latin typeface="Raleway"/>
                          <a:ea typeface="Raleway"/>
                          <a:cs typeface="Raleway"/>
                          <a:sym typeface="Raleway"/>
                        </a:rPr>
                        <a:t>Logging Camp Overnight</a:t>
                      </a:r>
                      <a:endParaRPr sz="750" u="none" strike="noStrike" cap="none">
                        <a:solidFill>
                          <a:srgbClr val="000000"/>
                        </a:solidFill>
                        <a:latin typeface="Calibri"/>
                        <a:ea typeface="Calibri"/>
                        <a:cs typeface="Calibri"/>
                        <a:sym typeface="Calibri"/>
                      </a:endParaRPr>
                    </a:p>
                  </a:txBody>
                  <a:tcPr marL="19775" marR="19775" marT="19775" marB="19775" anchor="ctr">
                    <a:lnL w="2857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Only Option</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3"/>
                  </a:ext>
                </a:extLst>
              </a:tr>
              <a:tr h="330925">
                <a:tc>
                  <a:txBody>
                    <a:bodyPr/>
                    <a:lstStyle/>
                    <a:p>
                      <a:pPr marL="0" marR="0" lvl="0" indent="0" algn="ctr" rtl="0">
                        <a:lnSpc>
                          <a:spcPct val="119000"/>
                        </a:lnSpc>
                        <a:spcBef>
                          <a:spcPts val="0"/>
                        </a:spcBef>
                        <a:spcAft>
                          <a:spcPts val="0"/>
                        </a:spcAft>
                        <a:buClr>
                          <a:srgbClr val="000000"/>
                        </a:buClr>
                        <a:buSzPts val="750"/>
                        <a:buFont typeface="Arial"/>
                        <a:buNone/>
                      </a:pPr>
                      <a:r>
                        <a:rPr lang="en-US" sz="750" b="1" u="none" strike="noStrike" cap="none">
                          <a:solidFill>
                            <a:srgbClr val="000000"/>
                          </a:solidFill>
                          <a:latin typeface="Raleway"/>
                          <a:ea typeface="Raleway"/>
                          <a:cs typeface="Raleway"/>
                          <a:sym typeface="Raleway"/>
                        </a:rPr>
                        <a:t>Sailing Merit Badge</a:t>
                      </a:r>
                      <a:endParaRPr sz="750" u="none" strike="noStrike" cap="none">
                        <a:solidFill>
                          <a:srgbClr val="000000"/>
                        </a:solidFill>
                        <a:latin typeface="Calibri"/>
                        <a:ea typeface="Calibri"/>
                        <a:cs typeface="Calibri"/>
                        <a:sym typeface="Calibri"/>
                      </a:endParaRPr>
                    </a:p>
                  </a:txBody>
                  <a:tcPr marL="19775" marR="19775" marT="19775" marB="19775" anchor="ctr">
                    <a:lnL w="2857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MTWTh</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Attend all</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DC3E6"/>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MTWTh</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Attend all</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DC3E6"/>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MTWTh</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Attend all</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DC3E6"/>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MTWTh</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Attend all</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DC3E6"/>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4"/>
                  </a:ext>
                </a:extLst>
              </a:tr>
              <a:tr h="350050">
                <a:tc>
                  <a:txBody>
                    <a:bodyPr/>
                    <a:lstStyle/>
                    <a:p>
                      <a:pPr marL="0" marR="0" lvl="0" indent="0" algn="ctr" rtl="0">
                        <a:lnSpc>
                          <a:spcPct val="119000"/>
                        </a:lnSpc>
                        <a:spcBef>
                          <a:spcPts val="0"/>
                        </a:spcBef>
                        <a:spcAft>
                          <a:spcPts val="0"/>
                        </a:spcAft>
                        <a:buClr>
                          <a:srgbClr val="000000"/>
                        </a:buClr>
                        <a:buSzPts val="750"/>
                        <a:buFont typeface="Arial"/>
                        <a:buNone/>
                      </a:pPr>
                      <a:r>
                        <a:rPr lang="en-US" sz="750" b="1" u="none" strike="noStrike" cap="none">
                          <a:solidFill>
                            <a:srgbClr val="000000"/>
                          </a:solidFill>
                          <a:latin typeface="Raleway"/>
                          <a:ea typeface="Raleway"/>
                          <a:cs typeface="Raleway"/>
                          <a:sym typeface="Raleway"/>
                        </a:rPr>
                        <a:t>Shooting Sports </a:t>
                      </a:r>
                      <a:br>
                        <a:rPr lang="en-US" sz="750" b="1" u="none" strike="noStrike" cap="none">
                          <a:solidFill>
                            <a:srgbClr val="000000"/>
                          </a:solidFill>
                          <a:latin typeface="Raleway"/>
                          <a:ea typeface="Raleway"/>
                          <a:cs typeface="Raleway"/>
                          <a:sym typeface="Raleway"/>
                        </a:rPr>
                      </a:br>
                      <a:r>
                        <a:rPr lang="en-US" sz="750" b="1" u="none" strike="noStrike" cap="none">
                          <a:solidFill>
                            <a:srgbClr val="000000"/>
                          </a:solidFill>
                          <a:latin typeface="Raleway"/>
                          <a:ea typeface="Raleway"/>
                          <a:cs typeface="Raleway"/>
                          <a:sym typeface="Raleway"/>
                        </a:rPr>
                        <a:t>Outpost</a:t>
                      </a:r>
                      <a:endParaRPr sz="750" u="none" strike="noStrike" cap="none">
                        <a:solidFill>
                          <a:srgbClr val="000000"/>
                        </a:solidFill>
                        <a:latin typeface="Calibri"/>
                        <a:ea typeface="Calibri"/>
                        <a:cs typeface="Calibri"/>
                        <a:sym typeface="Calibri"/>
                      </a:endParaRPr>
                    </a:p>
                  </a:txBody>
                  <a:tcPr marL="19775" marR="19775" marT="19775" marB="19775" anchor="ctr">
                    <a:lnL w="2857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Option </a:t>
                      </a:r>
                      <a:br>
                        <a:rPr lang="en-US" sz="750" u="none" strike="noStrike" cap="none">
                          <a:solidFill>
                            <a:srgbClr val="000000"/>
                          </a:solidFill>
                          <a:latin typeface="Raleway"/>
                          <a:ea typeface="Raleway"/>
                          <a:cs typeface="Raleway"/>
                          <a:sym typeface="Raleway"/>
                        </a:rPr>
                      </a:br>
                      <a:r>
                        <a:rPr lang="en-US" sz="750" u="none" strike="noStrike" cap="none">
                          <a:solidFill>
                            <a:srgbClr val="000000"/>
                          </a:solidFill>
                          <a:latin typeface="Raleway"/>
                          <a:ea typeface="Raleway"/>
                          <a:cs typeface="Raleway"/>
                          <a:sym typeface="Raleway"/>
                        </a:rPr>
                        <a:t>1</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E699"/>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Option </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2</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E699"/>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Option</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3</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E699"/>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Option</a:t>
                      </a:r>
                      <a:endParaRPr sz="750" u="none" strike="noStrike" cap="none">
                        <a:solidFill>
                          <a:srgbClr val="000000"/>
                        </a:solidFill>
                        <a:latin typeface="Calibri"/>
                        <a:ea typeface="Calibri"/>
                        <a:cs typeface="Calibri"/>
                        <a:sym typeface="Calibri"/>
                      </a:endParaRPr>
                    </a:p>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4</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E699"/>
                    </a:solidFill>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750"/>
                        <a:buFont typeface="Arial"/>
                        <a:buNone/>
                      </a:pPr>
                      <a:r>
                        <a:rPr lang="en-US" sz="750" u="none" strike="noStrike" cap="none">
                          <a:solidFill>
                            <a:srgbClr val="000000"/>
                          </a:solidFill>
                          <a:latin typeface="Raleway"/>
                          <a:ea typeface="Raleway"/>
                          <a:cs typeface="Raleway"/>
                          <a:sym typeface="Raleway"/>
                        </a:rPr>
                        <a:t> </a:t>
                      </a:r>
                      <a:endParaRPr sz="750" u="none" strike="noStrike" cap="none">
                        <a:solidFill>
                          <a:srgbClr val="000000"/>
                        </a:solidFill>
                        <a:latin typeface="Calibri"/>
                        <a:ea typeface="Calibri"/>
                        <a:cs typeface="Calibri"/>
                        <a:sym typeface="Calibri"/>
                      </a:endParaRPr>
                    </a:p>
                  </a:txBody>
                  <a:tcPr marL="19775" marR="19775" marT="19775" marB="19775"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15"/>
                  </a:ext>
                </a:extLst>
              </a:tr>
            </a:tbl>
          </a:graphicData>
        </a:graphic>
      </p:graphicFrame>
      <p:sp>
        <p:nvSpPr>
          <p:cNvPr id="425" name="Google Shape;425;p17"/>
          <p:cNvSpPr/>
          <p:nvPr/>
        </p:nvSpPr>
        <p:spPr>
          <a:xfrm>
            <a:off x="3367686" y="3463607"/>
            <a:ext cx="7023363" cy="736259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0">
              <a:lnSpc>
                <a:spcPct val="85000"/>
              </a:lnSpc>
              <a:spcBef>
                <a:spcPts val="0"/>
              </a:spcBef>
              <a:spcAft>
                <a:spcPts val="0"/>
              </a:spcAft>
              <a:buClr>
                <a:schemeClr val="lt2"/>
              </a:buClr>
              <a:buSzPts val="4000"/>
              <a:buFont typeface="Arial"/>
              <a:buNone/>
            </a:pPr>
            <a:r>
              <a:rPr lang="en-US" dirty="0"/>
              <a:t>SCHEDULE OVERVIEW</a:t>
            </a:r>
            <a:endParaRPr dirty="0"/>
          </a:p>
        </p:txBody>
      </p:sp>
      <p:sp>
        <p:nvSpPr>
          <p:cNvPr id="99" name="Google Shape;99;p2"/>
          <p:cNvSpPr txBox="1"/>
          <p:nvPr/>
        </p:nvSpPr>
        <p:spPr>
          <a:xfrm>
            <a:off x="199504" y="1110864"/>
            <a:ext cx="3885610" cy="93297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24C86"/>
              </a:buClr>
              <a:buSzPts val="1800"/>
              <a:buFont typeface="Oswald"/>
              <a:buNone/>
            </a:pPr>
            <a:r>
              <a:rPr lang="en-US" sz="1800" b="0" i="0" u="none" strike="noStrike" cap="none">
                <a:solidFill>
                  <a:srgbClr val="024C86"/>
                </a:solidFill>
                <a:latin typeface="Oswald"/>
                <a:ea typeface="Oswald"/>
                <a:cs typeface="Oswald"/>
                <a:sym typeface="Oswald"/>
              </a:rPr>
              <a:t>Morning (Advancement Time)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333333"/>
              </a:buClr>
              <a:buSzPts val="1200"/>
              <a:buFont typeface="Raleway"/>
              <a:buNone/>
            </a:pPr>
            <a:r>
              <a:rPr lang="en-US" sz="1200" b="0" i="0" u="none" strike="noStrike" cap="none">
                <a:solidFill>
                  <a:srgbClr val="333333"/>
                </a:solidFill>
                <a:latin typeface="Raleway"/>
                <a:ea typeface="Raleway"/>
                <a:cs typeface="Raleway"/>
                <a:sym typeface="Raleway"/>
              </a:rPr>
              <a:t>In the morning, Scouts work on merit badges in classes scheduled in the form of “Blocks”. There are four blocks in the morning.</a:t>
            </a:r>
            <a:endParaRPr sz="2800" b="0" i="0" u="none" strike="noStrike" cap="none">
              <a:solidFill>
                <a:schemeClr val="dk1"/>
              </a:solidFill>
              <a:latin typeface="Arial"/>
              <a:ea typeface="Arial"/>
              <a:cs typeface="Arial"/>
              <a:sym typeface="Arial"/>
            </a:endParaRPr>
          </a:p>
        </p:txBody>
      </p:sp>
      <p:sp>
        <p:nvSpPr>
          <p:cNvPr id="100" name="Google Shape;100;p2"/>
          <p:cNvSpPr txBox="1"/>
          <p:nvPr/>
        </p:nvSpPr>
        <p:spPr>
          <a:xfrm>
            <a:off x="4133202" y="1106125"/>
            <a:ext cx="3885610" cy="93771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24C86"/>
              </a:buClr>
              <a:buSzPts val="1800"/>
              <a:buFont typeface="Oswald"/>
              <a:buNone/>
            </a:pPr>
            <a:r>
              <a:rPr lang="en-US" sz="1800" b="0" i="0" u="none" strike="noStrike" cap="none">
                <a:solidFill>
                  <a:srgbClr val="024C86"/>
                </a:solidFill>
                <a:latin typeface="Oswald"/>
                <a:ea typeface="Oswald"/>
                <a:cs typeface="Oswald"/>
                <a:sym typeface="Oswald"/>
              </a:rPr>
              <a:t>Afternoon (troop Time)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333333"/>
              </a:buClr>
              <a:buSzPts val="1200"/>
              <a:buFont typeface="Raleway"/>
              <a:buNone/>
            </a:pPr>
            <a:r>
              <a:rPr lang="en-US" sz="1200" b="0" i="0" u="none" strike="noStrike" cap="none">
                <a:solidFill>
                  <a:srgbClr val="333333"/>
                </a:solidFill>
                <a:latin typeface="Raleway"/>
                <a:ea typeface="Raleway"/>
                <a:cs typeface="Raleway"/>
                <a:sym typeface="Raleway"/>
              </a:rPr>
              <a:t>In the afternoon, the Troop participates in activities as a group. Preferences are submitted in advance. Staff develop a schedule for you. </a:t>
            </a:r>
            <a:endParaRPr sz="2800" b="0" i="0" u="none" strike="noStrike" cap="none">
              <a:solidFill>
                <a:schemeClr val="dk1"/>
              </a:solidFill>
              <a:latin typeface="Arial"/>
              <a:ea typeface="Arial"/>
              <a:cs typeface="Arial"/>
              <a:sym typeface="Arial"/>
            </a:endParaRPr>
          </a:p>
        </p:txBody>
      </p:sp>
      <p:sp>
        <p:nvSpPr>
          <p:cNvPr id="101" name="Google Shape;101;p2"/>
          <p:cNvSpPr txBox="1"/>
          <p:nvPr/>
        </p:nvSpPr>
        <p:spPr>
          <a:xfrm>
            <a:off x="8066892" y="1108754"/>
            <a:ext cx="3885609" cy="93771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24C86"/>
              </a:buClr>
              <a:buSzPts val="1800"/>
              <a:buFont typeface="Oswald"/>
              <a:buNone/>
            </a:pPr>
            <a:r>
              <a:rPr lang="en-US" sz="1800" b="0" i="0" u="none" strike="noStrike" cap="none">
                <a:solidFill>
                  <a:srgbClr val="024C86"/>
                </a:solidFill>
                <a:latin typeface="Oswald"/>
                <a:ea typeface="Oswald"/>
                <a:cs typeface="Oswald"/>
                <a:sym typeface="Oswald"/>
              </a:rPr>
              <a:t>Evening (open Time)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333333"/>
              </a:buClr>
              <a:buSzPts val="1200"/>
              <a:buFont typeface="Raleway"/>
              <a:buNone/>
            </a:pPr>
            <a:r>
              <a:rPr lang="en-US" sz="1200" b="0" i="0" u="none" strike="noStrike" cap="none">
                <a:solidFill>
                  <a:srgbClr val="333333"/>
                </a:solidFill>
                <a:latin typeface="Raleway"/>
                <a:ea typeface="Raleway"/>
                <a:cs typeface="Raleway"/>
                <a:sym typeface="Raleway"/>
              </a:rPr>
              <a:t>After supper Scouts explore camp with their buddy or patrol. Swim at the beach, climb the tower, or go to the shooting ranges! </a:t>
            </a:r>
            <a:endParaRPr sz="2800" b="0" i="0" u="none" strike="noStrike" cap="none">
              <a:solidFill>
                <a:schemeClr val="dk1"/>
              </a:solidFill>
              <a:latin typeface="Arial"/>
              <a:ea typeface="Arial"/>
              <a:cs typeface="Arial"/>
              <a:sym typeface="Arial"/>
            </a:endParaRPr>
          </a:p>
        </p:txBody>
      </p:sp>
      <p:sp>
        <p:nvSpPr>
          <p:cNvPr id="102" name="Google Shape;102;p2"/>
          <p:cNvSpPr txBox="1"/>
          <p:nvPr/>
        </p:nvSpPr>
        <p:spPr>
          <a:xfrm>
            <a:off x="8066892" y="5552261"/>
            <a:ext cx="3885608" cy="1147763"/>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333333"/>
              </a:buClr>
              <a:buSzPts val="1200"/>
              <a:buFont typeface="Raleway"/>
              <a:buNone/>
            </a:pPr>
            <a:r>
              <a:rPr lang="en-US" sz="1200" b="0" i="0" u="none" strike="noStrike" cap="none">
                <a:solidFill>
                  <a:srgbClr val="333333"/>
                </a:solidFill>
                <a:latin typeface="Raleway"/>
                <a:ea typeface="Raleway"/>
                <a:cs typeface="Raleway"/>
                <a:sym typeface="Raleway"/>
              </a:rPr>
              <a:t>The following schedule will give you a rough idea of what the Tomahawk program looks like and how it is organized. Some programs may take up multiple time slots, a full morning or a full day! </a:t>
            </a:r>
            <a:endParaRPr sz="2800" b="0" i="0" u="none" strike="noStrike" cap="none">
              <a:solidFill>
                <a:schemeClr val="dk1"/>
              </a:solidFill>
              <a:latin typeface="Arial"/>
              <a:ea typeface="Arial"/>
              <a:cs typeface="Arial"/>
              <a:sym typeface="Arial"/>
            </a:endParaRPr>
          </a:p>
        </p:txBody>
      </p:sp>
      <p:pic>
        <p:nvPicPr>
          <p:cNvPr id="103" name="Google Shape;103;p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99503" y="2242486"/>
            <a:ext cx="3885609" cy="3113738"/>
          </a:xfrm>
          <a:prstGeom prst="rect">
            <a:avLst/>
          </a:prstGeom>
          <a:noFill/>
          <a:ln>
            <a:noFill/>
          </a:ln>
        </p:spPr>
      </p:pic>
      <p:pic>
        <p:nvPicPr>
          <p:cNvPr id="104" name="Google Shape;104;p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066892" y="2242503"/>
            <a:ext cx="3885609" cy="3113721"/>
          </a:xfrm>
          <a:prstGeom prst="rect">
            <a:avLst/>
          </a:prstGeom>
          <a:noFill/>
          <a:ln>
            <a:noFill/>
          </a:ln>
        </p:spPr>
      </p:pic>
      <p:pic>
        <p:nvPicPr>
          <p:cNvPr id="105" name="Google Shape;105;p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141242" y="2242486"/>
            <a:ext cx="3885609" cy="3117373"/>
          </a:xfrm>
          <a:prstGeom prst="rect">
            <a:avLst/>
          </a:prstGeom>
          <a:noFill/>
          <a:ln>
            <a:noFill/>
          </a:ln>
        </p:spPr>
      </p:pic>
      <p:sp>
        <p:nvSpPr>
          <p:cNvPr id="106" name="Google Shape;106;p2"/>
          <p:cNvSpPr txBox="1"/>
          <p:nvPr/>
        </p:nvSpPr>
        <p:spPr>
          <a:xfrm>
            <a:off x="199503" y="5554874"/>
            <a:ext cx="7819311" cy="114776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24C86"/>
              </a:buClr>
              <a:buSzPts val="1800"/>
              <a:buFont typeface="Oswald"/>
              <a:buNone/>
            </a:pPr>
            <a:r>
              <a:rPr lang="en-US" sz="1800" b="0" i="0" u="none" strike="noStrike" cap="none">
                <a:solidFill>
                  <a:srgbClr val="024C86"/>
                </a:solidFill>
                <a:latin typeface="Oswald"/>
                <a:ea typeface="Oswald"/>
                <a:cs typeface="Oswald"/>
                <a:sym typeface="Oswald"/>
              </a:rPr>
              <a:t>High Adventures and Specialty Programs for Older Scouts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333333"/>
              </a:buClr>
              <a:buSzPts val="1200"/>
              <a:buFont typeface="Raleway"/>
              <a:buNone/>
            </a:pPr>
            <a:r>
              <a:rPr lang="en-US" sz="1200" b="0" i="0" u="none" strike="noStrike" cap="none">
                <a:solidFill>
                  <a:srgbClr val="333333"/>
                </a:solidFill>
                <a:latin typeface="Raleway"/>
                <a:ea typeface="Raleway"/>
                <a:cs typeface="Raleway"/>
                <a:sym typeface="Raleway"/>
              </a:rPr>
              <a:t>High Adventure programs are commonly all-day long, but some are only half-day. Please review schedules carefully to ensure you don’t overbook yourself. There are ways to organize your schedule to incorporate some high adventures, all-day programs, and all-morning programs alongside some merit badges.  </a:t>
            </a: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1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0">
              <a:lnSpc>
                <a:spcPct val="85000"/>
              </a:lnSpc>
              <a:spcBef>
                <a:spcPts val="0"/>
              </a:spcBef>
              <a:spcAft>
                <a:spcPts val="0"/>
              </a:spcAft>
              <a:buClr>
                <a:schemeClr val="lt2"/>
              </a:buClr>
              <a:buSzPts val="4000"/>
              <a:buFont typeface="Arial"/>
              <a:buNone/>
            </a:pPr>
            <a:r>
              <a:rPr lang="en-US"/>
              <a:t>ALL-STAR PROGRAM</a:t>
            </a:r>
            <a:endParaRPr/>
          </a:p>
        </p:txBody>
      </p:sp>
      <p:pic>
        <p:nvPicPr>
          <p:cNvPr id="431" name="Google Shape;431;p18"/>
          <p:cNvPicPr preferRelativeResize="0"/>
          <p:nvPr/>
        </p:nvPicPr>
        <p:blipFill rotWithShape="1">
          <a:blip r:embed="rId3">
            <a:alphaModFix/>
          </a:blip>
          <a:srcRect/>
          <a:stretch/>
        </p:blipFill>
        <p:spPr>
          <a:xfrm>
            <a:off x="4133205" y="1110343"/>
            <a:ext cx="7819310" cy="5571649"/>
          </a:xfrm>
          <a:prstGeom prst="rect">
            <a:avLst/>
          </a:prstGeom>
          <a:noFill/>
          <a:ln>
            <a:noFill/>
          </a:ln>
        </p:spPr>
      </p:pic>
      <p:sp>
        <p:nvSpPr>
          <p:cNvPr id="432" name="Google Shape;432;p18"/>
          <p:cNvSpPr txBox="1"/>
          <p:nvPr/>
        </p:nvSpPr>
        <p:spPr>
          <a:xfrm>
            <a:off x="199502" y="1110344"/>
            <a:ext cx="3885609" cy="5408990"/>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24C86"/>
              </a:buClr>
              <a:buSzPts val="3600"/>
              <a:buFont typeface="Oswald"/>
              <a:buNone/>
            </a:pPr>
            <a:r>
              <a:rPr lang="en-US" sz="3600" b="0" i="0" u="none" strike="noStrike" cap="none">
                <a:solidFill>
                  <a:srgbClr val="024C86"/>
                </a:solidFill>
                <a:latin typeface="Oswald"/>
                <a:ea typeface="Oswald"/>
                <a:cs typeface="Oswald"/>
                <a:sym typeface="Oswald"/>
              </a:rPr>
              <a:t>GET MORE CAMP, HAVE MORE FUN!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Raleway"/>
              <a:buNone/>
            </a:pPr>
            <a:r>
              <a:rPr lang="en-US" sz="1600" b="0" i="0" u="none" strike="noStrike" cap="none">
                <a:solidFill>
                  <a:srgbClr val="000000"/>
                </a:solidFill>
                <a:latin typeface="Raleway"/>
                <a:ea typeface="Raleway"/>
                <a:cs typeface="Raleway"/>
                <a:sym typeface="Raleway"/>
              </a:rPr>
              <a:t>Are you looking for more summer camp? Are you unable to go to summer camp with your own troop or crew? Join the All-Star Troop at Tomahawk!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Corbel"/>
              <a:buNone/>
            </a:pPr>
            <a:endParaRPr sz="1600" b="0" i="0" u="none" strike="noStrike" cap="none">
              <a:solidFill>
                <a:srgbClr val="000000"/>
              </a:solidFill>
              <a:latin typeface="Raleway"/>
              <a:ea typeface="Raleway"/>
              <a:cs typeface="Raleway"/>
              <a:sym typeface="Raleway"/>
            </a:endParaRPr>
          </a:p>
          <a:p>
            <a:pPr marL="0" marR="0" lvl="0" indent="0" algn="l" rtl="0">
              <a:lnSpc>
                <a:spcPct val="100000"/>
              </a:lnSpc>
              <a:spcBef>
                <a:spcPts val="1500"/>
              </a:spcBef>
              <a:spcAft>
                <a:spcPts val="0"/>
              </a:spcAft>
              <a:buClr>
                <a:srgbClr val="024C86"/>
              </a:buClr>
              <a:buSzPts val="1800"/>
              <a:buFont typeface="Oswald"/>
              <a:buNone/>
            </a:pPr>
            <a:r>
              <a:rPr lang="en-US" sz="1800" b="0" i="0" u="none" strike="noStrike" cap="none">
                <a:solidFill>
                  <a:srgbClr val="024C86"/>
                </a:solidFill>
                <a:latin typeface="Oswald"/>
                <a:ea typeface="Oswald"/>
                <a:cs typeface="Oswald"/>
                <a:sym typeface="Oswald"/>
              </a:rPr>
              <a:t>WHAT IS THE ALL-STAR TROOP?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500"/>
              </a:spcBef>
              <a:spcAft>
                <a:spcPts val="0"/>
              </a:spcAft>
              <a:buClr>
                <a:srgbClr val="024C86"/>
              </a:buClr>
              <a:buSzPts val="1800"/>
              <a:buFont typeface="Oswald"/>
              <a:buNone/>
            </a:pPr>
            <a:r>
              <a:rPr lang="en-US" sz="1600" b="0" i="0" u="none" strike="noStrike" cap="none">
                <a:solidFill>
                  <a:srgbClr val="000000"/>
                </a:solidFill>
                <a:latin typeface="Raleway"/>
                <a:ea typeface="Raleway"/>
                <a:cs typeface="Raleway"/>
                <a:sym typeface="Raleway"/>
              </a:rPr>
              <a:t>You and Scouts from other troops will come together to form a special troop for one week at camp. Camp will provide all the equipment and adult leadership necessary for the troop to function.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1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0">
              <a:lnSpc>
                <a:spcPct val="85000"/>
              </a:lnSpc>
              <a:spcBef>
                <a:spcPts val="0"/>
              </a:spcBef>
              <a:spcAft>
                <a:spcPts val="0"/>
              </a:spcAft>
              <a:buClr>
                <a:schemeClr val="lt2"/>
              </a:buClr>
              <a:buSzPts val="4000"/>
              <a:buFont typeface="Arial"/>
              <a:buNone/>
            </a:pPr>
            <a:r>
              <a:rPr lang="en-US"/>
              <a:t>ALL-STAR PROGRAM</a:t>
            </a:r>
            <a:endParaRPr/>
          </a:p>
        </p:txBody>
      </p:sp>
      <p:sp>
        <p:nvSpPr>
          <p:cNvPr id="438" name="Google Shape;438;p19"/>
          <p:cNvSpPr txBox="1"/>
          <p:nvPr/>
        </p:nvSpPr>
        <p:spPr>
          <a:xfrm>
            <a:off x="199504" y="1110342"/>
            <a:ext cx="3885610" cy="5577839"/>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24C86"/>
              </a:buClr>
              <a:buSzPts val="1800"/>
              <a:buFont typeface="Oswald"/>
              <a:buNone/>
            </a:pPr>
            <a:r>
              <a:rPr lang="en-US" sz="1800" b="0" i="0" u="none" strike="noStrike" cap="none">
                <a:solidFill>
                  <a:srgbClr val="024C86"/>
                </a:solidFill>
                <a:latin typeface="Oswald"/>
                <a:ea typeface="Oswald"/>
                <a:cs typeface="Oswald"/>
                <a:sym typeface="Oswald"/>
              </a:rPr>
              <a:t>WHEN ARE ALL-STAR WEEKS </a:t>
            </a:r>
            <a:br>
              <a:rPr lang="en-US" sz="1800" b="0" i="0" u="none" strike="noStrike" cap="none">
                <a:solidFill>
                  <a:srgbClr val="024C86"/>
                </a:solidFill>
                <a:latin typeface="Oswald"/>
                <a:ea typeface="Oswald"/>
                <a:cs typeface="Oswald"/>
                <a:sym typeface="Oswald"/>
              </a:rPr>
            </a:br>
            <a:r>
              <a:rPr lang="en-US" sz="1800" b="0" i="0" u="none" strike="noStrike" cap="none">
                <a:solidFill>
                  <a:srgbClr val="024C86"/>
                </a:solidFill>
                <a:latin typeface="Oswald"/>
                <a:ea typeface="Oswald"/>
                <a:cs typeface="Oswald"/>
                <a:sym typeface="Oswald"/>
              </a:rPr>
              <a:t>AVAILABLE?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75"/>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The All-Star program is offered during three weeks for 2022:</a:t>
            </a:r>
            <a:endParaRPr sz="1400" b="0" i="0" u="none" strike="noStrike" cap="none">
              <a:solidFill>
                <a:srgbClr val="000000"/>
              </a:solidFill>
              <a:latin typeface="Arial"/>
              <a:ea typeface="Arial"/>
              <a:cs typeface="Arial"/>
              <a:sym typeface="Arial"/>
            </a:endParaRPr>
          </a:p>
          <a:p>
            <a:pPr marL="0" marR="0" lvl="0" indent="-76200" algn="l" rtl="0">
              <a:lnSpc>
                <a:spcPct val="100000"/>
              </a:lnSpc>
              <a:spcBef>
                <a:spcPts val="0"/>
              </a:spcBef>
              <a:spcAft>
                <a:spcPts val="0"/>
              </a:spcAft>
              <a:buClr>
                <a:srgbClr val="000000"/>
              </a:buClr>
              <a:buSzPts val="1200"/>
              <a:buFont typeface="Noto Sans Symbols"/>
              <a:buChar char="∙"/>
            </a:pPr>
            <a:r>
              <a:rPr lang="en-US" sz="1200" b="0" i="0" u="none" strike="noStrike" cap="none">
                <a:solidFill>
                  <a:srgbClr val="000000"/>
                </a:solidFill>
                <a:latin typeface="Raleway"/>
                <a:ea typeface="Raleway"/>
                <a:cs typeface="Raleway"/>
                <a:sym typeface="Raleway"/>
              </a:rPr>
              <a:t>Week 1: June 18—June 24</a:t>
            </a:r>
            <a:endParaRPr sz="1400" b="0" i="0" u="none" strike="noStrike" cap="none">
              <a:solidFill>
                <a:srgbClr val="000000"/>
              </a:solidFill>
              <a:latin typeface="Arial"/>
              <a:ea typeface="Arial"/>
              <a:cs typeface="Arial"/>
              <a:sym typeface="Arial"/>
            </a:endParaRPr>
          </a:p>
          <a:p>
            <a:pPr marL="0" marR="0" lvl="0" indent="-76200" algn="l" rtl="0">
              <a:lnSpc>
                <a:spcPct val="100000"/>
              </a:lnSpc>
              <a:spcBef>
                <a:spcPts val="0"/>
              </a:spcBef>
              <a:spcAft>
                <a:spcPts val="0"/>
              </a:spcAft>
              <a:buClr>
                <a:srgbClr val="000000"/>
              </a:buClr>
              <a:buSzPts val="1200"/>
              <a:buFont typeface="Noto Sans Symbols"/>
              <a:buChar char="∙"/>
            </a:pPr>
            <a:r>
              <a:rPr lang="en-US" sz="1200" b="0" i="0" u="none" strike="noStrike" cap="none">
                <a:solidFill>
                  <a:srgbClr val="000000"/>
                </a:solidFill>
                <a:latin typeface="Raleway"/>
                <a:ea typeface="Raleway"/>
                <a:cs typeface="Raleway"/>
                <a:sym typeface="Raleway"/>
              </a:rPr>
              <a:t>Week 5: July 16—July 22</a:t>
            </a:r>
            <a:endParaRPr sz="1400" b="0" i="0" u="none" strike="noStrike" cap="none">
              <a:solidFill>
                <a:srgbClr val="000000"/>
              </a:solidFill>
              <a:latin typeface="Arial"/>
              <a:ea typeface="Arial"/>
              <a:cs typeface="Arial"/>
              <a:sym typeface="Arial"/>
            </a:endParaRPr>
          </a:p>
          <a:p>
            <a:pPr marL="0" marR="0" lvl="0" indent="-76200" algn="l" rtl="0">
              <a:lnSpc>
                <a:spcPct val="100000"/>
              </a:lnSpc>
              <a:spcBef>
                <a:spcPts val="0"/>
              </a:spcBef>
              <a:spcAft>
                <a:spcPts val="0"/>
              </a:spcAft>
              <a:buClr>
                <a:srgbClr val="000000"/>
              </a:buClr>
              <a:buSzPts val="1200"/>
              <a:buFont typeface="Noto Sans Symbols"/>
              <a:buChar char="∙"/>
            </a:pPr>
            <a:r>
              <a:rPr lang="en-US" sz="1200" b="0" i="0" u="none" strike="noStrike" cap="none">
                <a:solidFill>
                  <a:srgbClr val="000000"/>
                </a:solidFill>
                <a:latin typeface="Raleway"/>
                <a:ea typeface="Raleway"/>
                <a:cs typeface="Raleway"/>
                <a:sym typeface="Raleway"/>
              </a:rPr>
              <a:t>Week 7: July 30 - August 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500"/>
              </a:spcBef>
              <a:spcAft>
                <a:spcPts val="0"/>
              </a:spcAft>
              <a:buClr>
                <a:srgbClr val="024C86"/>
              </a:buClr>
              <a:buSzPts val="1800"/>
              <a:buFont typeface="Oswald"/>
              <a:buNone/>
            </a:pPr>
            <a:r>
              <a:rPr lang="en-US" sz="1800" b="0" i="0" u="none" strike="noStrike" cap="none">
                <a:solidFill>
                  <a:srgbClr val="024C86"/>
                </a:solidFill>
                <a:latin typeface="Oswald"/>
                <a:ea typeface="Oswald"/>
                <a:cs typeface="Oswald"/>
                <a:sym typeface="Oswald"/>
              </a:rPr>
              <a:t>WHO ARE THE ADULT LEADERS?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75"/>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The All-Star troop has two full-time staff acting as the Scoutmaster and Assistant Scoutmaster to serve the troop. </a:t>
            </a:r>
            <a:r>
              <a:rPr lang="en-US" sz="1200" b="0" i="0" u="none" strike="noStrike" cap="none">
                <a:solidFill>
                  <a:srgbClr val="333333"/>
                </a:solidFill>
                <a:latin typeface="Raleway"/>
                <a:ea typeface="Raleway"/>
                <a:cs typeface="Raleway"/>
                <a:sym typeface="Raleway"/>
              </a:rPr>
              <a:t>They will help make sure you don't miss a thing at camp.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500"/>
              </a:spcBef>
              <a:spcAft>
                <a:spcPts val="0"/>
              </a:spcAft>
              <a:buClr>
                <a:srgbClr val="024C86"/>
              </a:buClr>
              <a:buSzPts val="1800"/>
              <a:buFont typeface="Oswald"/>
              <a:buNone/>
            </a:pPr>
            <a:r>
              <a:rPr lang="en-US" sz="1800" b="0" i="0" u="none" strike="noStrike" cap="none">
                <a:solidFill>
                  <a:srgbClr val="024C86"/>
                </a:solidFill>
                <a:latin typeface="Oswald"/>
                <a:ea typeface="Oswald"/>
                <a:cs typeface="Oswald"/>
                <a:sym typeface="Oswald"/>
              </a:rPr>
              <a:t>Optional Shuttle to Camp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75"/>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For an additional $50 per Scout, a shuttle from Base Camp at Fort Snelling to Tomahawk Scout Reservation is available. </a:t>
            </a:r>
            <a:endParaRPr sz="2800" b="0" i="0" u="none" strike="noStrike" cap="none">
              <a:solidFill>
                <a:schemeClr val="dk1"/>
              </a:solidFill>
              <a:latin typeface="Arial"/>
              <a:ea typeface="Arial"/>
              <a:cs typeface="Arial"/>
              <a:sym typeface="Arial"/>
            </a:endParaRPr>
          </a:p>
        </p:txBody>
      </p:sp>
      <p:grpSp>
        <p:nvGrpSpPr>
          <p:cNvPr id="439" name="Google Shape;439;p19"/>
          <p:cNvGrpSpPr/>
          <p:nvPr/>
        </p:nvGrpSpPr>
        <p:grpSpPr>
          <a:xfrm>
            <a:off x="4624520" y="1110342"/>
            <a:ext cx="6828572" cy="5577839"/>
            <a:chOff x="7102701" y="1110342"/>
            <a:chExt cx="4849813" cy="4162425"/>
          </a:xfrm>
        </p:grpSpPr>
        <p:pic>
          <p:nvPicPr>
            <p:cNvPr id="440" name="Google Shape;440;p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15401" y="1110342"/>
              <a:ext cx="2359025" cy="1887538"/>
            </a:xfrm>
            <a:prstGeom prst="rect">
              <a:avLst/>
            </a:prstGeom>
            <a:noFill/>
            <a:ln>
              <a:noFill/>
            </a:ln>
          </p:spPr>
        </p:pic>
        <p:sp>
          <p:nvSpPr>
            <p:cNvPr id="441" name="Google Shape;441;p19"/>
            <p:cNvSpPr txBox="1"/>
            <p:nvPr/>
          </p:nvSpPr>
          <p:spPr>
            <a:xfrm>
              <a:off x="7102701" y="3126467"/>
              <a:ext cx="2362200" cy="2146300"/>
            </a:xfrm>
            <a:prstGeom prst="rect">
              <a:avLst/>
            </a:prstGeom>
            <a:noFill/>
            <a:ln w="9525" cap="flat" cmpd="sng">
              <a:solidFill>
                <a:schemeClr val="lt1"/>
              </a:solidFill>
              <a:prstDash val="solid"/>
              <a:miter lim="800000"/>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24C86"/>
                </a:buClr>
                <a:buSzPts val="1800"/>
                <a:buFont typeface="Oswald"/>
                <a:buNone/>
              </a:pPr>
              <a:r>
                <a:rPr lang="en-US" sz="1800" b="0" i="0" u="none" strike="noStrike" cap="none">
                  <a:solidFill>
                    <a:srgbClr val="024C86"/>
                  </a:solidFill>
                  <a:latin typeface="Oswald"/>
                  <a:ea typeface="Oswald"/>
                  <a:cs typeface="Oswald"/>
                  <a:sym typeface="Oswald"/>
                </a:rPr>
                <a:t>HOW DO I SIGN UP?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75"/>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Step 1: Go to the Tomahawk website and find the All-Star Page under the Program menu. Follow the link and start your registration.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Step 2: Pick your session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Step 3: Enter personal information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Step 4: Submit $50 deposit</a:t>
              </a:r>
              <a:endParaRPr sz="2800" b="0" i="0" u="none" strike="noStrike" cap="none">
                <a:solidFill>
                  <a:schemeClr val="dk1"/>
                </a:solidFill>
                <a:latin typeface="Arial"/>
                <a:ea typeface="Arial"/>
                <a:cs typeface="Arial"/>
                <a:sym typeface="Arial"/>
              </a:endParaRPr>
            </a:p>
          </p:txBody>
        </p:sp>
        <p:sp>
          <p:nvSpPr>
            <p:cNvPr id="442" name="Google Shape;442;p19"/>
            <p:cNvSpPr txBox="1"/>
            <p:nvPr/>
          </p:nvSpPr>
          <p:spPr>
            <a:xfrm>
              <a:off x="9593489" y="3139167"/>
              <a:ext cx="2359025" cy="2133600"/>
            </a:xfrm>
            <a:prstGeom prst="rect">
              <a:avLst/>
            </a:prstGeom>
            <a:noFill/>
            <a:ln w="9525" cap="flat" cmpd="sng">
              <a:solidFill>
                <a:schemeClr val="lt1"/>
              </a:solidFill>
              <a:prstDash val="solid"/>
              <a:miter lim="800000"/>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333333"/>
                </a:buClr>
                <a:buSzPts val="1000"/>
                <a:buFont typeface="Raleway"/>
                <a:buNone/>
              </a:pPr>
              <a:br>
                <a:rPr lang="en-US" sz="1000" b="0" i="0" u="none" strike="noStrike" cap="none">
                  <a:solidFill>
                    <a:srgbClr val="333333"/>
                  </a:solidFill>
                  <a:latin typeface="Raleway"/>
                  <a:ea typeface="Raleway"/>
                  <a:cs typeface="Raleway"/>
                  <a:sym typeface="Raleway"/>
                </a:rPr>
              </a:br>
              <a:endParaRPr sz="1200" b="0" i="0" u="none" strike="noStrike" cap="none">
                <a:solidFill>
                  <a:srgbClr val="333333"/>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Step 5: Review Program Catalog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Step 6: Starting March 15th, go into your registration and start signing up for merit badges and high adventures. You get to sign up before other troops do.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Step 6: Submit full payment by June 1st.</a:t>
              </a:r>
              <a:endParaRPr sz="2800" b="0" i="0" u="none" strike="noStrike" cap="none">
                <a:solidFill>
                  <a:schemeClr val="dk1"/>
                </a:solidFill>
                <a:latin typeface="Arial"/>
                <a:ea typeface="Arial"/>
                <a:cs typeface="Arial"/>
                <a:sym typeface="Arial"/>
              </a:endParaRPr>
            </a:p>
          </p:txBody>
        </p:sp>
        <p:pic>
          <p:nvPicPr>
            <p:cNvPr id="443" name="Google Shape;443;p1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580789" y="1110342"/>
              <a:ext cx="2371725" cy="1857375"/>
            </a:xfrm>
            <a:prstGeom prst="rect">
              <a:avLst/>
            </a:prstGeom>
            <a:noFill/>
            <a:ln>
              <a:noFill/>
            </a:ln>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2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0">
              <a:lnSpc>
                <a:spcPct val="85000"/>
              </a:lnSpc>
              <a:spcBef>
                <a:spcPts val="0"/>
              </a:spcBef>
              <a:spcAft>
                <a:spcPts val="0"/>
              </a:spcAft>
              <a:buClr>
                <a:schemeClr val="lt2"/>
              </a:buClr>
              <a:buSzPts val="3600"/>
              <a:buFont typeface="Arial"/>
              <a:buNone/>
            </a:pPr>
            <a:r>
              <a:rPr lang="en-US" sz="3600"/>
              <a:t>COUNSELOR IN TRAINING PROGRAM</a:t>
            </a:r>
            <a:endParaRPr/>
          </a:p>
        </p:txBody>
      </p:sp>
      <p:sp>
        <p:nvSpPr>
          <p:cNvPr id="449" name="Google Shape;449;p20"/>
          <p:cNvSpPr txBox="1"/>
          <p:nvPr/>
        </p:nvSpPr>
        <p:spPr>
          <a:xfrm>
            <a:off x="199504" y="1110343"/>
            <a:ext cx="3885610" cy="5603427"/>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24C86"/>
              </a:buClr>
              <a:buSzPts val="2800"/>
              <a:buFont typeface="Oswald"/>
              <a:buNone/>
            </a:pPr>
            <a:r>
              <a:rPr lang="en-US" sz="2800" b="0" i="0" u="none" strike="noStrike" cap="none">
                <a:solidFill>
                  <a:srgbClr val="024C86"/>
                </a:solidFill>
                <a:latin typeface="Oswald"/>
                <a:ea typeface="Oswald"/>
                <a:cs typeface="Oswald"/>
                <a:sym typeface="Oswald"/>
              </a:rPr>
              <a:t>Get the camp staff </a:t>
            </a:r>
            <a:br>
              <a:rPr lang="en-US" sz="2800" b="0" i="0" u="none" strike="noStrike" cap="none">
                <a:solidFill>
                  <a:srgbClr val="024C86"/>
                </a:solidFill>
                <a:latin typeface="Oswald"/>
                <a:ea typeface="Oswald"/>
                <a:cs typeface="Oswald"/>
                <a:sym typeface="Oswald"/>
              </a:rPr>
            </a:br>
            <a:r>
              <a:rPr lang="en-US" sz="2800" b="0" i="0" u="none" strike="noStrike" cap="none">
                <a:solidFill>
                  <a:srgbClr val="024C86"/>
                </a:solidFill>
                <a:latin typeface="Oswald"/>
                <a:ea typeface="Oswald"/>
                <a:cs typeface="Oswald"/>
                <a:sym typeface="Oswald"/>
              </a:rPr>
              <a:t>experience!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The Counselor in Training (CIT) program at Tomahawk Scout Reservation has been designed to develop the future staff members for Tomahawk and to provide personal development for Scouts.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The program is four weeks long. In these four weeks, CITs will learn first-hand the challenge and the fun of being a Tomahawk staff member. CITs have the chance to work on merit badges while assisting the full-time staff in teaching them.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24C86"/>
              </a:buClr>
              <a:buSzPts val="1800"/>
              <a:buFont typeface="Oswald"/>
              <a:buNone/>
            </a:pPr>
            <a:r>
              <a:rPr lang="en-US" sz="1800" b="0" i="0" u="none" strike="noStrike" cap="none">
                <a:solidFill>
                  <a:srgbClr val="024C86"/>
                </a:solidFill>
                <a:latin typeface="Oswald"/>
                <a:ea typeface="Oswald"/>
                <a:cs typeface="Oswald"/>
                <a:sym typeface="Oswald"/>
              </a:rPr>
              <a:t>Cost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The total fee for the CIT program is $75. This includes food and lodging the duration of your stay. $25is due at the time of registration, while the remaining $50 balance is due on June 1st.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2D4E6B"/>
              </a:buClr>
              <a:buSzPts val="1800"/>
              <a:buFont typeface="Oswald"/>
              <a:buNone/>
            </a:pPr>
            <a:r>
              <a:rPr lang="en-US" sz="1800" b="0" i="0" u="none" strike="noStrike" cap="none">
                <a:solidFill>
                  <a:srgbClr val="2D4E6B"/>
                </a:solidFill>
                <a:latin typeface="Oswald"/>
                <a:ea typeface="Oswald"/>
                <a:cs typeface="Oswald"/>
                <a:sym typeface="Oswald"/>
              </a:rPr>
              <a:t>2022 Session Dates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Session 1: June 18-July 15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Session 2: July 16– August 12</a:t>
            </a:r>
            <a:endParaRPr sz="1400" b="0" i="0" u="none" strike="noStrike" cap="none">
              <a:solidFill>
                <a:srgbClr val="000000"/>
              </a:solidFill>
              <a:latin typeface="Arial"/>
              <a:ea typeface="Arial"/>
              <a:cs typeface="Arial"/>
              <a:sym typeface="Arial"/>
            </a:endParaRPr>
          </a:p>
        </p:txBody>
      </p:sp>
      <p:pic>
        <p:nvPicPr>
          <p:cNvPr id="450" name="Google Shape;450;p2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078447" y="4049592"/>
            <a:ext cx="2035106" cy="2638590"/>
          </a:xfrm>
          <a:prstGeom prst="rect">
            <a:avLst/>
          </a:prstGeom>
          <a:noFill/>
          <a:ln>
            <a:noFill/>
          </a:ln>
        </p:spPr>
      </p:pic>
      <p:pic>
        <p:nvPicPr>
          <p:cNvPr id="451" name="Google Shape;451;p2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319582" y="1110343"/>
            <a:ext cx="3512854" cy="2751388"/>
          </a:xfrm>
          <a:prstGeom prst="rect">
            <a:avLst/>
          </a:prstGeom>
          <a:noFill/>
          <a:ln>
            <a:noFill/>
          </a:ln>
        </p:spPr>
      </p:pic>
      <p:sp>
        <p:nvSpPr>
          <p:cNvPr id="452" name="Google Shape;452;p20"/>
          <p:cNvSpPr txBox="1"/>
          <p:nvPr/>
        </p:nvSpPr>
        <p:spPr>
          <a:xfrm>
            <a:off x="8106889" y="1110344"/>
            <a:ext cx="3845626" cy="557783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24C86"/>
              </a:buClr>
              <a:buSzPts val="1800"/>
              <a:buFont typeface="Oswald"/>
              <a:buNone/>
            </a:pPr>
            <a:r>
              <a:rPr lang="en-US" sz="1800" b="0" i="0" u="none" strike="noStrike" cap="none">
                <a:solidFill>
                  <a:srgbClr val="024C86"/>
                </a:solidFill>
                <a:latin typeface="Oswald"/>
                <a:ea typeface="Oswald"/>
                <a:cs typeface="Oswald"/>
                <a:sym typeface="Oswald"/>
              </a:rPr>
              <a:t>Who can be a CIT?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CITs must be at least 14 years of age to be a CIT.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24C86"/>
              </a:buClr>
              <a:buSzPts val="1800"/>
              <a:buFont typeface="Oswald"/>
              <a:buNone/>
            </a:pPr>
            <a:r>
              <a:rPr lang="en-US" sz="1800" b="0" i="0" u="none" strike="noStrike" cap="none">
                <a:solidFill>
                  <a:srgbClr val="024C86"/>
                </a:solidFill>
                <a:latin typeface="Oswald"/>
                <a:ea typeface="Oswald"/>
                <a:cs typeface="Oswald"/>
                <a:sym typeface="Oswald"/>
              </a:rPr>
              <a:t>Where will I sleep?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CIT’s Sleep in the staff tenting area in a canvas wall tent (9’x7’). They usually share this tent with another CIT. CITs have a cot to sleep on and a wooden deck floor.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24C86"/>
              </a:buClr>
              <a:buSzPts val="1800"/>
              <a:buFont typeface="Oswald"/>
              <a:buNone/>
            </a:pPr>
            <a:r>
              <a:rPr lang="en-US" sz="1800" b="0" i="0" u="none" strike="noStrike" cap="none">
                <a:solidFill>
                  <a:srgbClr val="024C86"/>
                </a:solidFill>
                <a:latin typeface="Oswald"/>
                <a:ea typeface="Oswald"/>
                <a:cs typeface="Oswald"/>
                <a:sym typeface="Oswald"/>
              </a:rPr>
              <a:t>What to Bring?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Refer to the Staff Packing List on the Tomahawk Website.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24C86"/>
              </a:buClr>
              <a:buSzPts val="1800"/>
              <a:buFont typeface="Oswald"/>
              <a:buNone/>
            </a:pPr>
            <a:r>
              <a:rPr lang="en-US" sz="1800" b="0" i="0" u="none" strike="noStrike" cap="none">
                <a:solidFill>
                  <a:srgbClr val="024C86"/>
                </a:solidFill>
                <a:latin typeface="Oswald"/>
                <a:ea typeface="Oswald"/>
                <a:cs typeface="Oswald"/>
                <a:sym typeface="Oswald"/>
              </a:rPr>
              <a:t>Annual Physical Required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Be sure to schedule your annual physical, as it requires a physician’s signature. The health form can be found in the documents on the Tomahawk Website by following the QR Code.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24C86"/>
              </a:buClr>
              <a:buSzPts val="1800"/>
              <a:buFont typeface="Oswald"/>
              <a:buNone/>
            </a:pPr>
            <a:r>
              <a:rPr lang="en-US" sz="1800" b="0" i="0" u="none" strike="noStrike" cap="none">
                <a:solidFill>
                  <a:srgbClr val="024C86"/>
                </a:solidFill>
                <a:latin typeface="Oswald"/>
                <a:ea typeface="Oswald"/>
                <a:cs typeface="Oswald"/>
                <a:sym typeface="Oswald"/>
              </a:rPr>
              <a:t>What if I can’t attend the entire session?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If a CIT needs to leave early or needs to miss a few days; that is fine. However, CIT’s are required to attend the first week of their session as the week is dedicated to formal CIT training.</a:t>
            </a: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2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0">
              <a:lnSpc>
                <a:spcPct val="85000"/>
              </a:lnSpc>
              <a:spcBef>
                <a:spcPts val="0"/>
              </a:spcBef>
              <a:spcAft>
                <a:spcPts val="0"/>
              </a:spcAft>
              <a:buClr>
                <a:schemeClr val="lt2"/>
              </a:buClr>
              <a:buSzPts val="4000"/>
              <a:buFont typeface="Arial"/>
              <a:buNone/>
            </a:pPr>
            <a:r>
              <a:rPr lang="en-US"/>
              <a:t>ADULT TRAININGS</a:t>
            </a:r>
            <a:endParaRPr/>
          </a:p>
        </p:txBody>
      </p:sp>
      <p:grpSp>
        <p:nvGrpSpPr>
          <p:cNvPr id="458" name="Google Shape;458;p21"/>
          <p:cNvGrpSpPr/>
          <p:nvPr/>
        </p:nvGrpSpPr>
        <p:grpSpPr>
          <a:xfrm>
            <a:off x="1136073" y="1110344"/>
            <a:ext cx="9919854" cy="5049824"/>
            <a:chOff x="7764379" y="1741766"/>
            <a:chExt cx="7323138" cy="3967162"/>
          </a:xfrm>
        </p:grpSpPr>
        <p:sp>
          <p:nvSpPr>
            <p:cNvPr id="459" name="Google Shape;459;p21"/>
            <p:cNvSpPr txBox="1"/>
            <p:nvPr/>
          </p:nvSpPr>
          <p:spPr>
            <a:xfrm>
              <a:off x="7764379" y="1744941"/>
              <a:ext cx="2357438" cy="3862387"/>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24C86"/>
                </a:buClr>
                <a:buSzPts val="3200"/>
                <a:buFont typeface="Oswald"/>
                <a:buNone/>
              </a:pPr>
              <a:r>
                <a:rPr lang="en-US" sz="3200" b="0" i="0" u="none" strike="noStrike" cap="none">
                  <a:solidFill>
                    <a:srgbClr val="024C86"/>
                  </a:solidFill>
                  <a:latin typeface="Oswald"/>
                  <a:ea typeface="Oswald"/>
                  <a:cs typeface="Oswald"/>
                  <a:sym typeface="Oswald"/>
                </a:rPr>
                <a:t>Wilderness First Aid</a:t>
              </a:r>
              <a:endParaRPr sz="3200" b="0" i="0" u="none" strike="noStrike" cap="none">
                <a:solidFill>
                  <a:srgbClr val="333333"/>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Wilderness First Aid (WFA) is a course for everyone planning a remote high adventure ranging from lay responders to medical professionals. It focuses on prevention, assessment, and treatment for an ill or injured person in a remote environment where definitive care by a physician and/or rapid transport is not readily available. This is defined as being an hour or more away from advanced care. CPR/AED Training is not included in this course.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Corbel"/>
                <a:buNone/>
              </a:pPr>
              <a:endParaRPr sz="1600" b="1" i="0" u="none" strike="noStrike" cap="none">
                <a:solidFill>
                  <a:srgbClr val="333333"/>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600"/>
                <a:buFont typeface="Raleway"/>
                <a:buNone/>
              </a:pPr>
              <a:r>
                <a:rPr lang="en-US" sz="1600" b="1" i="0" u="none" strike="noStrike" cap="none">
                  <a:solidFill>
                    <a:srgbClr val="000000"/>
                  </a:solidFill>
                  <a:latin typeface="Raleway"/>
                  <a:ea typeface="Raleway"/>
                  <a:cs typeface="Raleway"/>
                  <a:sym typeface="Raleway"/>
                </a:rPr>
                <a:t>Cost: </a:t>
              </a:r>
              <a:r>
                <a:rPr lang="en-US" sz="1600" b="0" i="0" u="none" strike="noStrike" cap="none">
                  <a:solidFill>
                    <a:srgbClr val="000000"/>
                  </a:solidFill>
                  <a:latin typeface="Raleway"/>
                  <a:ea typeface="Raleway"/>
                  <a:cs typeface="Raleway"/>
                  <a:sym typeface="Raleway"/>
                </a:rPr>
                <a:t>$75</a:t>
              </a:r>
              <a:br>
                <a:rPr lang="en-US" sz="1600" b="0" i="0" u="none" strike="noStrike" cap="none">
                  <a:solidFill>
                    <a:srgbClr val="333333"/>
                  </a:solidFill>
                  <a:latin typeface="Raleway"/>
                  <a:ea typeface="Raleway"/>
                  <a:cs typeface="Raleway"/>
                  <a:sym typeface="Raleway"/>
                </a:rPr>
              </a:br>
              <a:endParaRPr sz="1800" b="0" i="0" u="none" strike="noStrike" cap="none">
                <a:solidFill>
                  <a:srgbClr val="555555"/>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600"/>
                <a:buFont typeface="Raleway"/>
                <a:buNone/>
              </a:pPr>
              <a:r>
                <a:rPr lang="en-US" sz="1600" b="1" i="0" u="none" strike="noStrike" cap="none">
                  <a:solidFill>
                    <a:srgbClr val="000000"/>
                  </a:solidFill>
                  <a:latin typeface="Raleway"/>
                  <a:ea typeface="Raleway"/>
                  <a:cs typeface="Raleway"/>
                  <a:sym typeface="Raleway"/>
                </a:rPr>
                <a:t>Location: </a:t>
              </a:r>
              <a:r>
                <a:rPr lang="en-US" sz="1600" b="0" i="0" u="none" strike="noStrike" cap="none">
                  <a:solidFill>
                    <a:srgbClr val="000000"/>
                  </a:solidFill>
                  <a:latin typeface="Raleway"/>
                  <a:ea typeface="Raleway"/>
                  <a:cs typeface="Raleway"/>
                  <a:sym typeface="Raleway"/>
                </a:rPr>
                <a:t>White Pine Program Building. Sioux and Chippewa leaders ride the bus or drive. </a:t>
              </a:r>
              <a:endParaRPr sz="2800" b="0" i="0" u="none" strike="noStrike" cap="none">
                <a:solidFill>
                  <a:schemeClr val="dk1"/>
                </a:solidFill>
                <a:latin typeface="Arial"/>
                <a:ea typeface="Arial"/>
                <a:cs typeface="Arial"/>
                <a:sym typeface="Arial"/>
              </a:endParaRPr>
            </a:p>
          </p:txBody>
        </p:sp>
        <p:pic>
          <p:nvPicPr>
            <p:cNvPr id="460" name="Google Shape;460;p2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718967" y="1741766"/>
              <a:ext cx="2368550" cy="1895475"/>
            </a:xfrm>
            <a:prstGeom prst="rect">
              <a:avLst/>
            </a:prstGeom>
            <a:noFill/>
            <a:ln>
              <a:noFill/>
            </a:ln>
          </p:spPr>
        </p:pic>
        <p:pic>
          <p:nvPicPr>
            <p:cNvPr id="461" name="Google Shape;461;p21"/>
            <p:cNvPicPr preferRelativeResize="0"/>
            <p:nvPr/>
          </p:nvPicPr>
          <p:blipFill rotWithShape="1">
            <a:blip r:embed="rId4" cstate="screen">
              <a:alphaModFix/>
              <a:extLst>
                <a:ext uri="{28A0092B-C50C-407E-A947-70E740481C1C}">
                  <a14:useLocalDpi xmlns:a14="http://schemas.microsoft.com/office/drawing/2010/main"/>
                </a:ext>
              </a:extLst>
            </a:blip>
            <a:srcRect l="-13701" t="-961" r="-13699" b="-961"/>
            <a:stretch/>
          </p:blipFill>
          <p:spPr>
            <a:xfrm>
              <a:off x="10272629" y="1741766"/>
              <a:ext cx="2360613" cy="1887537"/>
            </a:xfrm>
            <a:prstGeom prst="rect">
              <a:avLst/>
            </a:prstGeom>
            <a:noFill/>
            <a:ln>
              <a:noFill/>
            </a:ln>
          </p:spPr>
        </p:pic>
        <p:sp>
          <p:nvSpPr>
            <p:cNvPr id="462" name="Google Shape;462;p21"/>
            <p:cNvSpPr txBox="1"/>
            <p:nvPr/>
          </p:nvSpPr>
          <p:spPr>
            <a:xfrm>
              <a:off x="12720554" y="3795991"/>
              <a:ext cx="2359025" cy="1844675"/>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600"/>
                <a:buFont typeface="Raleway"/>
                <a:buNone/>
              </a:pPr>
              <a:r>
                <a:rPr lang="en-US" sz="1600" b="1" i="0" u="none" strike="noStrike" cap="none">
                  <a:solidFill>
                    <a:srgbClr val="000000"/>
                  </a:solidFill>
                  <a:latin typeface="Raleway"/>
                  <a:ea typeface="Raleway"/>
                  <a:cs typeface="Raleway"/>
                  <a:sym typeface="Raleway"/>
                </a:rPr>
                <a:t>Weeks Offered: </a:t>
              </a:r>
              <a:br>
                <a:rPr lang="en-US" sz="1600" b="1" i="0" u="none" strike="noStrike" cap="none">
                  <a:solidFill>
                    <a:srgbClr val="000000"/>
                  </a:solidFill>
                  <a:latin typeface="Raleway"/>
                  <a:ea typeface="Raleway"/>
                  <a:cs typeface="Raleway"/>
                  <a:sym typeface="Raleway"/>
                </a:rPr>
              </a:br>
              <a:br>
                <a:rPr lang="en-US" sz="1600" b="1" i="0" u="none" strike="noStrike" cap="none">
                  <a:solidFill>
                    <a:srgbClr val="000000"/>
                  </a:solidFill>
                  <a:latin typeface="Raleway"/>
                  <a:ea typeface="Raleway"/>
                  <a:cs typeface="Raleway"/>
                  <a:sym typeface="Raleway"/>
                </a:rPr>
              </a:br>
              <a:r>
                <a:rPr lang="en-US" sz="1200" b="0" i="0" u="none" strike="noStrike" cap="none">
                  <a:solidFill>
                    <a:srgbClr val="000000"/>
                  </a:solidFill>
                  <a:latin typeface="Raleway"/>
                  <a:ea typeface="Raleway"/>
                  <a:cs typeface="Raleway"/>
                  <a:sym typeface="Raleway"/>
                </a:rPr>
                <a:t>In odd-numbered years, WFA will be offered on odd-numbered weeks. For example, in 2023, WFA will be offered weeks 1, 3, 5, and 7.</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In even-numbered years, WFA will be offered on even-numbered weeks. For example, in 2024, WFA will be offered weeks 2, 4, 6, and 8.</a:t>
              </a:r>
              <a:endParaRPr sz="2800" b="0" i="0" u="none" strike="noStrike" cap="none">
                <a:solidFill>
                  <a:schemeClr val="dk1"/>
                </a:solidFill>
                <a:latin typeface="Arial"/>
                <a:ea typeface="Arial"/>
                <a:cs typeface="Arial"/>
                <a:sym typeface="Arial"/>
              </a:endParaRPr>
            </a:p>
          </p:txBody>
        </p:sp>
        <p:sp>
          <p:nvSpPr>
            <p:cNvPr id="463" name="Google Shape;463;p21"/>
            <p:cNvSpPr txBox="1"/>
            <p:nvPr/>
          </p:nvSpPr>
          <p:spPr>
            <a:xfrm>
              <a:off x="10242467" y="3795991"/>
              <a:ext cx="2359025" cy="1912937"/>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600"/>
                <a:buFont typeface="Raleway"/>
                <a:buNone/>
              </a:pPr>
              <a:r>
                <a:rPr lang="en-US" sz="1600" b="1" i="0" u="none" strike="noStrike" cap="none">
                  <a:solidFill>
                    <a:srgbClr val="000000"/>
                  </a:solidFill>
                  <a:latin typeface="Raleway"/>
                  <a:ea typeface="Raleway"/>
                  <a:cs typeface="Raleway"/>
                  <a:sym typeface="Raleway"/>
                </a:rPr>
                <a:t>Times Offered: </a:t>
              </a:r>
              <a:r>
                <a:rPr lang="en-US" sz="1200" b="0" i="0" u="none" strike="noStrike" cap="none">
                  <a:solidFill>
                    <a:srgbClr val="000000"/>
                  </a:solidFill>
                  <a:latin typeface="Raleway"/>
                  <a:ea typeface="Raleway"/>
                  <a:cs typeface="Raleway"/>
                  <a:sym typeface="Raleway"/>
                </a:rPr>
                <a:t>WFA will be offered as a two-day, all-day course on Monday and Tuesday. There will be 4 different sessions available. See weeks offered for sessions.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Raleway"/>
                <a:buNone/>
              </a:pPr>
              <a:r>
                <a:rPr lang="en-US" sz="1600" b="1" i="0" u="none" strike="noStrike" cap="none">
                  <a:solidFill>
                    <a:srgbClr val="000000"/>
                  </a:solidFill>
                  <a:latin typeface="Raleway"/>
                  <a:ea typeface="Raleway"/>
                  <a:cs typeface="Raleway"/>
                  <a:sym typeface="Raleway"/>
                </a:rPr>
                <a:t>How to sign up: </a:t>
              </a:r>
              <a:r>
                <a:rPr lang="en-US" sz="1200" b="0" i="0" u="none" strike="noStrike" cap="none">
                  <a:solidFill>
                    <a:srgbClr val="000000"/>
                  </a:solidFill>
                  <a:latin typeface="Raleway"/>
                  <a:ea typeface="Raleway"/>
                  <a:cs typeface="Raleway"/>
                  <a:sym typeface="Raleway"/>
                </a:rPr>
                <a:t>Sign up through your troop's online registration. Sign up for this program is similar to how Scouts sign up for merit badges.</a:t>
              </a:r>
              <a:endParaRPr sz="2800" b="0" i="0" u="none" strike="noStrike" cap="none">
                <a:solidFill>
                  <a:schemeClr val="dk1"/>
                </a:solidFill>
                <a:latin typeface="Arial"/>
                <a:ea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2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0">
              <a:lnSpc>
                <a:spcPct val="85000"/>
              </a:lnSpc>
              <a:spcBef>
                <a:spcPts val="0"/>
              </a:spcBef>
              <a:spcAft>
                <a:spcPts val="0"/>
              </a:spcAft>
              <a:buClr>
                <a:schemeClr val="lt2"/>
              </a:buClr>
              <a:buSzPts val="4000"/>
              <a:buFont typeface="Arial"/>
              <a:buNone/>
            </a:pPr>
            <a:r>
              <a:rPr lang="en-US"/>
              <a:t>ADULT TRAININGS</a:t>
            </a:r>
            <a:endParaRPr/>
          </a:p>
        </p:txBody>
      </p:sp>
      <p:grpSp>
        <p:nvGrpSpPr>
          <p:cNvPr id="469" name="Google Shape;469;p22"/>
          <p:cNvGrpSpPr/>
          <p:nvPr/>
        </p:nvGrpSpPr>
        <p:grpSpPr>
          <a:xfrm>
            <a:off x="199505" y="1110343"/>
            <a:ext cx="11792992" cy="5577839"/>
            <a:chOff x="4550296" y="1037317"/>
            <a:chExt cx="7453313" cy="4552951"/>
          </a:xfrm>
        </p:grpSpPr>
        <p:cxnSp>
          <p:nvCxnSpPr>
            <p:cNvPr id="470" name="Google Shape;470;p22"/>
            <p:cNvCxnSpPr/>
            <p:nvPr/>
          </p:nvCxnSpPr>
          <p:spPr>
            <a:xfrm rot="10800000">
              <a:off x="4550296" y="1037317"/>
              <a:ext cx="7453313" cy="0"/>
            </a:xfrm>
            <a:prstGeom prst="straightConnector1">
              <a:avLst/>
            </a:prstGeom>
            <a:noFill/>
            <a:ln>
              <a:noFill/>
            </a:ln>
          </p:spPr>
        </p:cxnSp>
        <p:sp>
          <p:nvSpPr>
            <p:cNvPr id="471" name="Google Shape;471;p22"/>
            <p:cNvSpPr txBox="1"/>
            <p:nvPr/>
          </p:nvSpPr>
          <p:spPr>
            <a:xfrm>
              <a:off x="4669359" y="1110343"/>
              <a:ext cx="2357437" cy="4479925"/>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24C86"/>
                </a:buClr>
                <a:buSzPts val="2400"/>
                <a:buFont typeface="Oswald"/>
                <a:buNone/>
              </a:pPr>
              <a:r>
                <a:rPr lang="en-US" sz="2400" b="0" i="0" u="none" strike="noStrike" cap="none">
                  <a:solidFill>
                    <a:srgbClr val="024C86"/>
                  </a:solidFill>
                  <a:latin typeface="Oswald"/>
                  <a:ea typeface="Oswald"/>
                  <a:cs typeface="Oswald"/>
                  <a:sym typeface="Oswald"/>
                </a:rPr>
                <a:t>Introduction to outdoor leadership skills (IOLs)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Raleway"/>
                <a:buNone/>
              </a:pPr>
              <a:r>
                <a:rPr lang="en-US" sz="1600" b="0" i="0" u="none" strike="noStrike" cap="none">
                  <a:solidFill>
                    <a:srgbClr val="000000"/>
                  </a:solidFill>
                  <a:latin typeface="Raleway"/>
                  <a:ea typeface="Raleway"/>
                  <a:cs typeface="Raleway"/>
                  <a:sym typeface="Raleway"/>
                </a:rPr>
                <a:t>This hands-on program gives adult leaders a practical introduction to the patrol method of a Scout-led troop by teaching many of the practical outdoor skills they need to lead Scouts in the out-of-doors. In addition, the teaching methods, activities, and games model the variety of teaching used in effective and engaging Scouting programs.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Corbel"/>
                <a:buNone/>
              </a:pPr>
              <a:endParaRPr sz="1600" b="0"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600"/>
                <a:buFont typeface="Raleway"/>
                <a:buNone/>
              </a:pPr>
              <a:r>
                <a:rPr lang="en-US" sz="1600" b="1" i="0" u="none" strike="noStrike" cap="none">
                  <a:solidFill>
                    <a:srgbClr val="000000"/>
                  </a:solidFill>
                  <a:latin typeface="Raleway"/>
                  <a:ea typeface="Raleway"/>
                  <a:cs typeface="Raleway"/>
                  <a:sym typeface="Raleway"/>
                </a:rPr>
                <a:t>Cost: </a:t>
              </a:r>
              <a:r>
                <a:rPr lang="en-US" sz="1600" b="0" i="0" u="none" strike="noStrike" cap="none">
                  <a:solidFill>
                    <a:srgbClr val="000000"/>
                  </a:solidFill>
                  <a:latin typeface="Raleway"/>
                  <a:ea typeface="Raleway"/>
                  <a:cs typeface="Raleway"/>
                  <a:sym typeface="Raleway"/>
                </a:rPr>
                <a:t>$30 per adult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600"/>
                <a:buFont typeface="Raleway"/>
                <a:buNone/>
              </a:pPr>
              <a:r>
                <a:rPr lang="en-US" sz="1600" b="1" i="0" u="none" strike="noStrike" cap="none">
                  <a:solidFill>
                    <a:srgbClr val="000000"/>
                  </a:solidFill>
                  <a:latin typeface="Raleway"/>
                  <a:ea typeface="Raleway"/>
                  <a:cs typeface="Raleway"/>
                  <a:sym typeface="Raleway"/>
                </a:rPr>
                <a:t>Location: </a:t>
              </a:r>
              <a:r>
                <a:rPr lang="en-US" sz="1600" b="0" i="0" u="none" strike="noStrike" cap="none">
                  <a:solidFill>
                    <a:srgbClr val="000000"/>
                  </a:solidFill>
                  <a:latin typeface="Raleway"/>
                  <a:ea typeface="Raleway"/>
                  <a:cs typeface="Raleway"/>
                  <a:sym typeface="Raleway"/>
                </a:rPr>
                <a:t>Attend Brownsea in your sub-camp. The afternoon session is hosted in Chippewa at the dining hall. Sioux leaders should walk over. White Pine leaders will ride the bus to Chippewa.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chemeClr val="dk1"/>
                </a:buClr>
                <a:buSzPts val="2800"/>
                <a:buFont typeface="Corbel"/>
                <a:buNone/>
              </a:pPr>
              <a:endParaRPr sz="2800" b="0" i="0" u="none" strike="noStrike" cap="none">
                <a:solidFill>
                  <a:schemeClr val="dk1"/>
                </a:solidFill>
                <a:latin typeface="Arial"/>
                <a:ea typeface="Arial"/>
                <a:cs typeface="Arial"/>
                <a:sym typeface="Arial"/>
              </a:endParaRPr>
            </a:p>
          </p:txBody>
        </p:sp>
        <p:pic>
          <p:nvPicPr>
            <p:cNvPr id="472" name="Google Shape;472;p2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858193" y="1140505"/>
              <a:ext cx="1909580" cy="1887538"/>
            </a:xfrm>
            <a:prstGeom prst="rect">
              <a:avLst/>
            </a:prstGeom>
            <a:noFill/>
            <a:ln>
              <a:noFill/>
            </a:ln>
          </p:spPr>
        </p:pic>
        <p:pic>
          <p:nvPicPr>
            <p:cNvPr id="473" name="Google Shape;473;p22"/>
            <p:cNvPicPr preferRelativeResize="0"/>
            <p:nvPr/>
          </p:nvPicPr>
          <p:blipFill rotWithShape="1">
            <a:blip r:embed="rId4" cstate="screen">
              <a:alphaModFix/>
              <a:extLst>
                <a:ext uri="{28A0092B-C50C-407E-A947-70E740481C1C}">
                  <a14:useLocalDpi xmlns:a14="http://schemas.microsoft.com/office/drawing/2010/main"/>
                </a:ext>
              </a:extLst>
            </a:blip>
            <a:srcRect t="1568" b="1569"/>
            <a:stretch/>
          </p:blipFill>
          <p:spPr>
            <a:xfrm>
              <a:off x="7376402" y="1140505"/>
              <a:ext cx="1918577" cy="1895475"/>
            </a:xfrm>
            <a:prstGeom prst="rect">
              <a:avLst/>
            </a:prstGeom>
            <a:noFill/>
            <a:ln>
              <a:noFill/>
            </a:ln>
          </p:spPr>
        </p:pic>
        <p:sp>
          <p:nvSpPr>
            <p:cNvPr id="474" name="Google Shape;474;p22"/>
            <p:cNvSpPr txBox="1"/>
            <p:nvPr/>
          </p:nvSpPr>
          <p:spPr>
            <a:xfrm>
              <a:off x="7152209" y="3220130"/>
              <a:ext cx="2354262" cy="1862138"/>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600"/>
                <a:buFont typeface="Raleway"/>
                <a:buNone/>
              </a:pPr>
              <a:r>
                <a:rPr lang="en-US" sz="1600" b="1" i="0" u="none" strike="noStrike" cap="none">
                  <a:solidFill>
                    <a:srgbClr val="000000"/>
                  </a:solidFill>
                  <a:latin typeface="Raleway"/>
                  <a:ea typeface="Raleway"/>
                  <a:cs typeface="Raleway"/>
                  <a:sym typeface="Raleway"/>
                </a:rPr>
                <a:t>Times Offered: </a:t>
              </a:r>
              <a:r>
                <a:rPr lang="en-US" sz="1600" b="0" i="0" u="none" strike="noStrike" cap="none">
                  <a:solidFill>
                    <a:srgbClr val="000000"/>
                  </a:solidFill>
                  <a:latin typeface="Raleway"/>
                  <a:ea typeface="Raleway"/>
                  <a:cs typeface="Raleway"/>
                  <a:sym typeface="Raleway"/>
                </a:rPr>
                <a:t>IOLS takes place during afternoons Sunday-Thursday with an overnight on Thursday night. In addition, participants are required to assist with the Brownsea program.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600"/>
                <a:buFont typeface="Raleway"/>
                <a:buNone/>
              </a:pPr>
              <a:r>
                <a:rPr lang="en-US" sz="1600" b="1" i="0" u="none" strike="noStrike" cap="none">
                  <a:solidFill>
                    <a:srgbClr val="000000"/>
                  </a:solidFill>
                  <a:latin typeface="Raleway"/>
                  <a:ea typeface="Raleway"/>
                  <a:cs typeface="Raleway"/>
                  <a:sym typeface="Raleway"/>
                </a:rPr>
                <a:t>How to sign up: </a:t>
              </a:r>
              <a:r>
                <a:rPr lang="en-US" sz="1200" b="0" i="0" u="none" strike="noStrike" cap="none">
                  <a:solidFill>
                    <a:srgbClr val="000000"/>
                  </a:solidFill>
                  <a:latin typeface="Raleway"/>
                  <a:ea typeface="Raleway"/>
                  <a:cs typeface="Raleway"/>
                  <a:sym typeface="Raleway"/>
                </a:rPr>
                <a:t>Sign up through your troop's online registration. Sign up for this program is similar to how Scouts sign up for merit badges.</a:t>
              </a:r>
              <a:endParaRPr sz="2800" b="0" i="0" u="none" strike="noStrike" cap="none">
                <a:solidFill>
                  <a:schemeClr val="dk1"/>
                </a:solidFill>
                <a:latin typeface="Arial"/>
                <a:ea typeface="Arial"/>
                <a:cs typeface="Arial"/>
                <a:sym typeface="Arial"/>
              </a:endParaRPr>
            </a:p>
          </p:txBody>
        </p:sp>
        <p:sp>
          <p:nvSpPr>
            <p:cNvPr id="475" name="Google Shape;475;p22"/>
            <p:cNvSpPr txBox="1"/>
            <p:nvPr/>
          </p:nvSpPr>
          <p:spPr>
            <a:xfrm>
              <a:off x="9595371" y="3220130"/>
              <a:ext cx="2389188" cy="1879600"/>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600"/>
                <a:buFont typeface="Raleway"/>
                <a:buNone/>
              </a:pPr>
              <a:r>
                <a:rPr lang="en-US" sz="1600" b="1" i="0" u="none" strike="noStrike" cap="none">
                  <a:solidFill>
                    <a:srgbClr val="000000"/>
                  </a:solidFill>
                  <a:latin typeface="Raleway"/>
                  <a:ea typeface="Raleway"/>
                  <a:cs typeface="Raleway"/>
                  <a:sym typeface="Raleway"/>
                </a:rPr>
                <a:t>Extra Commitments:</a:t>
              </a:r>
              <a:endParaRPr sz="1400" b="0" i="0" u="none" strike="noStrike" cap="none">
                <a:solidFill>
                  <a:srgbClr val="000000"/>
                </a:solidFill>
                <a:latin typeface="Arial"/>
                <a:ea typeface="Arial"/>
                <a:cs typeface="Arial"/>
                <a:sym typeface="Arial"/>
              </a:endParaRPr>
            </a:p>
            <a:p>
              <a:pPr marL="0" marR="0" lvl="0" indent="-63500" algn="l" rtl="0">
                <a:lnSpc>
                  <a:spcPct val="100000"/>
                </a:lnSpc>
                <a:spcBef>
                  <a:spcPts val="600"/>
                </a:spcBef>
                <a:spcAft>
                  <a:spcPts val="0"/>
                </a:spcAft>
                <a:buClr>
                  <a:srgbClr val="000000"/>
                </a:buClr>
                <a:buSzPts val="1000"/>
                <a:buFont typeface="Noto Sans Symbols"/>
                <a:buChar char="∙"/>
              </a:pPr>
              <a:r>
                <a:rPr lang="en-US" sz="1600" b="0" i="0" u="none" strike="noStrike" cap="none">
                  <a:solidFill>
                    <a:srgbClr val="000000"/>
                  </a:solidFill>
                  <a:latin typeface="Raleway"/>
                  <a:ea typeface="Raleway"/>
                  <a:cs typeface="Raleway"/>
                  <a:sym typeface="Raleway"/>
                </a:rPr>
                <a:t>Attend Brownsea each morning</a:t>
              </a:r>
              <a:endParaRPr sz="1400" b="0" i="0" u="none" strike="noStrike" cap="none">
                <a:solidFill>
                  <a:srgbClr val="000000"/>
                </a:solidFill>
                <a:latin typeface="Arial"/>
                <a:ea typeface="Arial"/>
                <a:cs typeface="Arial"/>
                <a:sym typeface="Arial"/>
              </a:endParaRPr>
            </a:p>
            <a:p>
              <a:pPr marL="0" marR="0" lvl="0" indent="-63500" algn="l" rtl="0">
                <a:lnSpc>
                  <a:spcPct val="100000"/>
                </a:lnSpc>
                <a:spcBef>
                  <a:spcPts val="600"/>
                </a:spcBef>
                <a:spcAft>
                  <a:spcPts val="0"/>
                </a:spcAft>
                <a:buClr>
                  <a:srgbClr val="000000"/>
                </a:buClr>
                <a:buSzPts val="1000"/>
                <a:buFont typeface="Noto Sans Symbols"/>
                <a:buChar char="∙"/>
              </a:pPr>
              <a:r>
                <a:rPr lang="en-US" sz="1600" b="0" i="0" u="none" strike="noStrike" cap="none">
                  <a:solidFill>
                    <a:srgbClr val="000000"/>
                  </a:solidFill>
                  <a:latin typeface="Raleway"/>
                  <a:ea typeface="Raleway"/>
                  <a:cs typeface="Raleway"/>
                  <a:sym typeface="Raleway"/>
                </a:rPr>
                <a:t>Go on a hike to Logging Camp overnight with Camping, Cooking, and Wilderness Survival on Thursday.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chemeClr val="dk1"/>
                </a:buClr>
                <a:buSzPts val="2800"/>
                <a:buFont typeface="Corbel"/>
                <a:buNone/>
              </a:pPr>
              <a:endParaRPr sz="2800" b="0" i="0" u="none" strike="noStrike" cap="none">
                <a:solidFill>
                  <a:schemeClr val="dk1"/>
                </a:solidFill>
                <a:latin typeface="Arial"/>
                <a:ea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2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0">
              <a:lnSpc>
                <a:spcPct val="85000"/>
              </a:lnSpc>
              <a:spcBef>
                <a:spcPts val="0"/>
              </a:spcBef>
              <a:spcAft>
                <a:spcPts val="0"/>
              </a:spcAft>
              <a:buClr>
                <a:schemeClr val="lt2"/>
              </a:buClr>
              <a:buSzPts val="4000"/>
              <a:buFont typeface="Arial"/>
              <a:buNone/>
            </a:pPr>
            <a:r>
              <a:rPr lang="en-US"/>
              <a:t>OLDER SCOUT PROGRAMS</a:t>
            </a:r>
            <a:endParaRPr/>
          </a:p>
        </p:txBody>
      </p:sp>
      <p:pic>
        <p:nvPicPr>
          <p:cNvPr id="481" name="Google Shape;481;p23"/>
          <p:cNvPicPr preferRelativeResize="0"/>
          <p:nvPr/>
        </p:nvPicPr>
        <p:blipFill rotWithShape="1">
          <a:blip r:embed="rId3" cstate="screen">
            <a:alphaModFix/>
            <a:extLst>
              <a:ext uri="{28A0092B-C50C-407E-A947-70E740481C1C}">
                <a14:useLocalDpi xmlns:a14="http://schemas.microsoft.com/office/drawing/2010/main"/>
              </a:ext>
            </a:extLst>
          </a:blip>
          <a:srcRect l="-10150" r="-10150"/>
          <a:stretch/>
        </p:blipFill>
        <p:spPr>
          <a:xfrm>
            <a:off x="8438149" y="3925740"/>
            <a:ext cx="3353946" cy="2683607"/>
          </a:xfrm>
          <a:prstGeom prst="rect">
            <a:avLst/>
          </a:prstGeom>
          <a:noFill/>
          <a:ln>
            <a:noFill/>
          </a:ln>
        </p:spPr>
      </p:pic>
      <p:grpSp>
        <p:nvGrpSpPr>
          <p:cNvPr id="482" name="Google Shape;482;p23"/>
          <p:cNvGrpSpPr/>
          <p:nvPr/>
        </p:nvGrpSpPr>
        <p:grpSpPr>
          <a:xfrm>
            <a:off x="239486" y="1110342"/>
            <a:ext cx="11753010" cy="5499005"/>
            <a:chOff x="4279231" y="7454315"/>
            <a:chExt cx="7310438" cy="3924300"/>
          </a:xfrm>
        </p:grpSpPr>
        <p:sp>
          <p:nvSpPr>
            <p:cNvPr id="483" name="Google Shape;483;p23"/>
            <p:cNvSpPr txBox="1"/>
            <p:nvPr/>
          </p:nvSpPr>
          <p:spPr>
            <a:xfrm>
              <a:off x="4279231" y="7457490"/>
              <a:ext cx="2357438" cy="3921125"/>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24C86"/>
                </a:buClr>
                <a:buSzPts val="3200"/>
                <a:buFont typeface="Oswald"/>
                <a:buNone/>
              </a:pPr>
              <a:r>
                <a:rPr lang="en-US" sz="3200" b="0" i="0" u="none" strike="noStrike" cap="none">
                  <a:solidFill>
                    <a:srgbClr val="024C86"/>
                  </a:solidFill>
                  <a:latin typeface="Oswald"/>
                  <a:ea typeface="Oswald"/>
                  <a:cs typeface="Oswald"/>
                  <a:sym typeface="Oswald"/>
                </a:rPr>
                <a:t>Logging Overnight</a:t>
              </a:r>
              <a:endParaRPr sz="3200" b="0" i="0" u="none" strike="noStrike" cap="none">
                <a:solidFill>
                  <a:srgbClr val="333333"/>
                </a:solidFill>
                <a:latin typeface="Raleway"/>
                <a:ea typeface="Raleway"/>
                <a:cs typeface="Raleway"/>
                <a:sym typeface="Raleway"/>
              </a:endParaRPr>
            </a:p>
            <a:p>
              <a:pPr marL="0" marR="0" lvl="0" indent="-63500" algn="l" rtl="0">
                <a:lnSpc>
                  <a:spcPct val="100000"/>
                </a:lnSpc>
                <a:spcBef>
                  <a:spcPts val="0"/>
                </a:spcBef>
                <a:spcAft>
                  <a:spcPts val="0"/>
                </a:spcAft>
                <a:buClr>
                  <a:srgbClr val="000000"/>
                </a:buClr>
                <a:buSzPts val="1000"/>
                <a:buFont typeface="Noto Sans Symbols"/>
                <a:buChar char="∙"/>
              </a:pPr>
              <a:r>
                <a:rPr lang="en-US" sz="1600" b="0" i="0" u="none" strike="noStrike" cap="none">
                  <a:solidFill>
                    <a:srgbClr val="000000"/>
                  </a:solidFill>
                  <a:latin typeface="Raleway"/>
                  <a:ea typeface="Raleway"/>
                  <a:cs typeface="Raleway"/>
                  <a:sym typeface="Raleway"/>
                </a:rPr>
                <a:t>Sleep in Log Cabin or Hammock Tent</a:t>
              </a:r>
              <a:endParaRPr sz="1400" b="0" i="0" u="none" strike="noStrike" cap="none">
                <a:solidFill>
                  <a:srgbClr val="000000"/>
                </a:solidFill>
                <a:latin typeface="Arial"/>
                <a:ea typeface="Arial"/>
                <a:cs typeface="Arial"/>
                <a:sym typeface="Arial"/>
              </a:endParaRPr>
            </a:p>
            <a:p>
              <a:pPr marL="0" marR="0" lvl="0" indent="-63500" algn="l" rtl="0">
                <a:lnSpc>
                  <a:spcPct val="100000"/>
                </a:lnSpc>
                <a:spcBef>
                  <a:spcPts val="0"/>
                </a:spcBef>
                <a:spcAft>
                  <a:spcPts val="0"/>
                </a:spcAft>
                <a:buClr>
                  <a:srgbClr val="000000"/>
                </a:buClr>
                <a:buSzPts val="1000"/>
                <a:buFont typeface="Noto Sans Symbols"/>
                <a:buChar char="∙"/>
              </a:pPr>
              <a:r>
                <a:rPr lang="en-US" sz="1600" b="0" i="0" u="none" strike="noStrike" cap="none">
                  <a:solidFill>
                    <a:srgbClr val="000000"/>
                  </a:solidFill>
                  <a:latin typeface="Raleway"/>
                  <a:ea typeface="Raleway"/>
                  <a:cs typeface="Raleway"/>
                  <a:sym typeface="Raleway"/>
                </a:rPr>
                <a:t>Notch a log for new log cabin.</a:t>
              </a:r>
              <a:endParaRPr sz="1400" b="0" i="0" u="none" strike="noStrike" cap="none">
                <a:solidFill>
                  <a:srgbClr val="000000"/>
                </a:solidFill>
                <a:latin typeface="Arial"/>
                <a:ea typeface="Arial"/>
                <a:cs typeface="Arial"/>
                <a:sym typeface="Arial"/>
              </a:endParaRPr>
            </a:p>
            <a:p>
              <a:pPr marL="0" marR="0" lvl="0" indent="-63500" algn="l" rtl="0">
                <a:lnSpc>
                  <a:spcPct val="100000"/>
                </a:lnSpc>
                <a:spcBef>
                  <a:spcPts val="0"/>
                </a:spcBef>
                <a:spcAft>
                  <a:spcPts val="0"/>
                </a:spcAft>
                <a:buClr>
                  <a:srgbClr val="000000"/>
                </a:buClr>
                <a:buSzPts val="1000"/>
                <a:buFont typeface="Noto Sans Symbols"/>
                <a:buChar char="∙"/>
              </a:pPr>
              <a:r>
                <a:rPr lang="en-US" sz="1600" b="0" i="0" u="none" strike="noStrike" cap="none">
                  <a:solidFill>
                    <a:srgbClr val="000000"/>
                  </a:solidFill>
                  <a:latin typeface="Raleway"/>
                  <a:ea typeface="Raleway"/>
                  <a:cs typeface="Raleway"/>
                  <a:sym typeface="Raleway"/>
                </a:rPr>
                <a:t>Double Barrel Shotgun, Lever Action Rifle, Black Powder Rifle</a:t>
              </a:r>
              <a:endParaRPr sz="1400" b="0" i="0" u="none" strike="noStrike" cap="none">
                <a:solidFill>
                  <a:srgbClr val="000000"/>
                </a:solidFill>
                <a:latin typeface="Arial"/>
                <a:ea typeface="Arial"/>
                <a:cs typeface="Arial"/>
                <a:sym typeface="Arial"/>
              </a:endParaRPr>
            </a:p>
            <a:p>
              <a:pPr marL="0" marR="0" lvl="0" indent="-63500" algn="l" rtl="0">
                <a:lnSpc>
                  <a:spcPct val="100000"/>
                </a:lnSpc>
                <a:spcBef>
                  <a:spcPts val="0"/>
                </a:spcBef>
                <a:spcAft>
                  <a:spcPts val="0"/>
                </a:spcAft>
                <a:buClr>
                  <a:srgbClr val="000000"/>
                </a:buClr>
                <a:buSzPts val="1000"/>
                <a:buFont typeface="Noto Sans Symbols"/>
                <a:buChar char="∙"/>
              </a:pPr>
              <a:r>
                <a:rPr lang="en-US" sz="1600" b="0" i="0" u="none" strike="noStrike" cap="none">
                  <a:solidFill>
                    <a:srgbClr val="000000"/>
                  </a:solidFill>
                  <a:latin typeface="Raleway"/>
                  <a:ea typeface="Raleway"/>
                  <a:cs typeface="Raleway"/>
                  <a:sym typeface="Raleway"/>
                </a:rPr>
                <a:t>Blacksmithing</a:t>
              </a:r>
              <a:endParaRPr sz="1400" b="0" i="0" u="none" strike="noStrike" cap="none">
                <a:solidFill>
                  <a:srgbClr val="000000"/>
                </a:solidFill>
                <a:latin typeface="Arial"/>
                <a:ea typeface="Arial"/>
                <a:cs typeface="Arial"/>
                <a:sym typeface="Arial"/>
              </a:endParaRPr>
            </a:p>
            <a:p>
              <a:pPr marL="0" marR="0" lvl="0" indent="-63500" algn="l" rtl="0">
                <a:lnSpc>
                  <a:spcPct val="100000"/>
                </a:lnSpc>
                <a:spcBef>
                  <a:spcPts val="0"/>
                </a:spcBef>
                <a:spcAft>
                  <a:spcPts val="0"/>
                </a:spcAft>
                <a:buClr>
                  <a:srgbClr val="000000"/>
                </a:buClr>
                <a:buSzPts val="1000"/>
                <a:buFont typeface="Noto Sans Symbols"/>
                <a:buChar char="∙"/>
              </a:pPr>
              <a:r>
                <a:rPr lang="en-US" sz="1600" b="0" i="0" u="none" strike="noStrike" cap="none">
                  <a:solidFill>
                    <a:srgbClr val="000000"/>
                  </a:solidFill>
                  <a:latin typeface="Raleway"/>
                  <a:ea typeface="Raleway"/>
                  <a:cs typeface="Raleway"/>
                  <a:sym typeface="Raleway"/>
                </a:rPr>
                <a:t>Branding</a:t>
              </a:r>
              <a:endParaRPr sz="1400" b="0" i="0" u="none" strike="noStrike" cap="none">
                <a:solidFill>
                  <a:srgbClr val="000000"/>
                </a:solidFill>
                <a:latin typeface="Arial"/>
                <a:ea typeface="Arial"/>
                <a:cs typeface="Arial"/>
                <a:sym typeface="Arial"/>
              </a:endParaRPr>
            </a:p>
            <a:p>
              <a:pPr marL="0" marR="0" lvl="0" indent="-63500" algn="l" rtl="0">
                <a:lnSpc>
                  <a:spcPct val="100000"/>
                </a:lnSpc>
                <a:spcBef>
                  <a:spcPts val="0"/>
                </a:spcBef>
                <a:spcAft>
                  <a:spcPts val="0"/>
                </a:spcAft>
                <a:buClr>
                  <a:srgbClr val="000000"/>
                </a:buClr>
                <a:buSzPts val="1000"/>
                <a:buFont typeface="Noto Sans Symbols"/>
                <a:buChar char="∙"/>
              </a:pPr>
              <a:r>
                <a:rPr lang="en-US" sz="1600" b="0" i="0" u="none" strike="noStrike" cap="none">
                  <a:solidFill>
                    <a:srgbClr val="000000"/>
                  </a:solidFill>
                  <a:latin typeface="Raleway"/>
                  <a:ea typeface="Raleway"/>
                  <a:cs typeface="Raleway"/>
                  <a:sym typeface="Raleway"/>
                </a:rPr>
                <a:t>Logging History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Corbel"/>
                <a:buNone/>
              </a:pPr>
              <a:endParaRPr sz="1600" b="1"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600"/>
                <a:buFont typeface="Raleway"/>
                <a:buNone/>
              </a:pPr>
              <a:r>
                <a:rPr lang="en-US" sz="1600" b="1" i="0" u="none" strike="noStrike" cap="none">
                  <a:solidFill>
                    <a:srgbClr val="000000"/>
                  </a:solidFill>
                  <a:latin typeface="Raleway"/>
                  <a:ea typeface="Raleway"/>
                  <a:cs typeface="Raleway"/>
                  <a:sym typeface="Raleway"/>
                </a:rPr>
                <a:t>Age: </a:t>
              </a:r>
              <a:r>
                <a:rPr lang="en-US" sz="1200" b="0" i="0" u="none" strike="noStrike" cap="none">
                  <a:solidFill>
                    <a:srgbClr val="000000"/>
                  </a:solidFill>
                  <a:latin typeface="Raleway"/>
                  <a:ea typeface="Raleway"/>
                  <a:cs typeface="Raleway"/>
                  <a:sym typeface="Raleway"/>
                </a:rPr>
                <a:t>14 years old on day of shooting</a:t>
              </a:r>
              <a:endParaRPr sz="1600" b="1"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600"/>
                <a:buFont typeface="Raleway"/>
                <a:buNone/>
              </a:pPr>
              <a:r>
                <a:rPr lang="en-US" sz="1600" b="1" i="0" u="none" strike="noStrike" cap="none">
                  <a:solidFill>
                    <a:srgbClr val="000000"/>
                  </a:solidFill>
                  <a:latin typeface="Raleway"/>
                  <a:ea typeface="Raleway"/>
                  <a:cs typeface="Raleway"/>
                  <a:sym typeface="Raleway"/>
                </a:rPr>
                <a:t>Cost: </a:t>
              </a:r>
              <a:r>
                <a:rPr lang="en-US" sz="1600" b="0" i="0" u="none" strike="noStrike" cap="none">
                  <a:solidFill>
                    <a:srgbClr val="000000"/>
                  </a:solidFill>
                  <a:latin typeface="Raleway"/>
                  <a:ea typeface="Raleway"/>
                  <a:cs typeface="Raleway"/>
                  <a:sym typeface="Raleway"/>
                </a:rPr>
                <a:t>$5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Raleway"/>
                <a:buNone/>
              </a:pPr>
              <a:r>
                <a:rPr lang="en-US" sz="1600" b="1" i="0" u="none" strike="noStrike" cap="none">
                  <a:solidFill>
                    <a:srgbClr val="000000"/>
                  </a:solidFill>
                  <a:latin typeface="Raleway"/>
                  <a:ea typeface="Raleway"/>
                  <a:cs typeface="Raleway"/>
                  <a:sym typeface="Raleway"/>
                </a:rPr>
                <a:t>Prerequisites: </a:t>
              </a:r>
              <a:r>
                <a:rPr lang="en-US" sz="1600" b="0" i="0" u="none" strike="noStrike" cap="none">
                  <a:solidFill>
                    <a:srgbClr val="000000"/>
                  </a:solidFill>
                  <a:latin typeface="Raleway"/>
                  <a:ea typeface="Raleway"/>
                  <a:cs typeface="Raleway"/>
                  <a:sym typeface="Raleway"/>
                </a:rPr>
                <a:t>Completed Hold Harmless Agreement for the specialty shooting sports. Scan the QR Code on this page to find form. </a:t>
              </a:r>
              <a:endParaRPr sz="1800" b="0"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600"/>
                <a:buFont typeface="Raleway"/>
                <a:buNone/>
              </a:pPr>
              <a:r>
                <a:rPr lang="en-US" sz="1600" b="1" i="0" u="none" strike="noStrike" cap="none">
                  <a:solidFill>
                    <a:srgbClr val="000000"/>
                  </a:solidFill>
                  <a:latin typeface="Raleway"/>
                  <a:ea typeface="Raleway"/>
                  <a:cs typeface="Raleway"/>
                  <a:sym typeface="Raleway"/>
                </a:rPr>
                <a:t>Location: </a:t>
              </a:r>
              <a:r>
                <a:rPr lang="en-US" sz="1600" b="0" i="0" u="none" strike="noStrike" cap="none">
                  <a:solidFill>
                    <a:srgbClr val="000000"/>
                  </a:solidFill>
                  <a:latin typeface="Raleway"/>
                  <a:ea typeface="Raleway"/>
                  <a:cs typeface="Raleway"/>
                  <a:sym typeface="Raleway"/>
                </a:rPr>
                <a:t>Logging Camp via bus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Raleway"/>
                <a:buNone/>
              </a:pPr>
              <a:r>
                <a:rPr lang="en-US" sz="1600" b="1" i="0" u="none" strike="noStrike" cap="none">
                  <a:solidFill>
                    <a:srgbClr val="000000"/>
                  </a:solidFill>
                  <a:latin typeface="Raleway"/>
                  <a:ea typeface="Raleway"/>
                  <a:cs typeface="Raleway"/>
                  <a:sym typeface="Raleway"/>
                </a:rPr>
                <a:t>Times Offered: </a:t>
              </a:r>
              <a:r>
                <a:rPr lang="en-US" sz="1600" b="0" i="0" u="none" strike="noStrike" cap="none">
                  <a:solidFill>
                    <a:srgbClr val="000000"/>
                  </a:solidFill>
                  <a:latin typeface="Raleway"/>
                  <a:ea typeface="Raleway"/>
                  <a:cs typeface="Raleway"/>
                  <a:sym typeface="Raleway"/>
                </a:rPr>
                <a:t>Monday at 5:30pm through Tuesday at 12:00pm </a:t>
              </a:r>
              <a:r>
                <a:rPr lang="en-US" sz="1600" b="1" i="0" u="sng" strike="noStrike" cap="none">
                  <a:solidFill>
                    <a:srgbClr val="000000"/>
                  </a:solidFill>
                  <a:latin typeface="Raleway"/>
                  <a:ea typeface="Raleway"/>
                  <a:cs typeface="Raleway"/>
                  <a:sym typeface="Raleway"/>
                </a:rPr>
                <a:t>OR</a:t>
              </a:r>
              <a:r>
                <a:rPr lang="en-US" sz="1600" b="0" i="0" u="none" strike="noStrike" cap="none">
                  <a:solidFill>
                    <a:srgbClr val="000000"/>
                  </a:solidFill>
                  <a:latin typeface="Raleway"/>
                  <a:ea typeface="Raleway"/>
                  <a:cs typeface="Raleway"/>
                  <a:sym typeface="Raleway"/>
                </a:rPr>
                <a:t> Thursday at 5:30pm through Friday at 12:00pm.</a:t>
              </a:r>
              <a:endParaRPr sz="2800" b="0" i="0" u="none" strike="noStrike" cap="none">
                <a:solidFill>
                  <a:schemeClr val="dk1"/>
                </a:solidFill>
                <a:latin typeface="Arial"/>
                <a:ea typeface="Arial"/>
                <a:cs typeface="Arial"/>
                <a:sym typeface="Arial"/>
              </a:endParaRPr>
            </a:p>
          </p:txBody>
        </p:sp>
        <p:pic>
          <p:nvPicPr>
            <p:cNvPr id="484" name="Google Shape;484;p2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230644" y="7454315"/>
              <a:ext cx="2359025" cy="1887537"/>
            </a:xfrm>
            <a:prstGeom prst="rect">
              <a:avLst/>
            </a:prstGeom>
            <a:noFill/>
            <a:ln>
              <a:noFill/>
            </a:ln>
          </p:spPr>
        </p:pic>
        <p:pic>
          <p:nvPicPr>
            <p:cNvPr id="485" name="Google Shape;485;p2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746206" y="7454315"/>
              <a:ext cx="2370138" cy="1895475"/>
            </a:xfrm>
            <a:prstGeom prst="rect">
              <a:avLst/>
            </a:prstGeom>
            <a:noFill/>
            <a:ln>
              <a:noFill/>
            </a:ln>
          </p:spPr>
        </p:pic>
        <p:pic>
          <p:nvPicPr>
            <p:cNvPr id="486" name="Google Shape;486;p2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746206" y="9462502"/>
              <a:ext cx="2370138" cy="1895475"/>
            </a:xfrm>
            <a:prstGeom prst="rect">
              <a:avLst/>
            </a:prstGeom>
            <a:noFill/>
            <a:ln>
              <a:noFill/>
            </a:ln>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2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0">
              <a:lnSpc>
                <a:spcPct val="85000"/>
              </a:lnSpc>
              <a:spcBef>
                <a:spcPts val="0"/>
              </a:spcBef>
              <a:spcAft>
                <a:spcPts val="0"/>
              </a:spcAft>
              <a:buClr>
                <a:schemeClr val="lt2"/>
              </a:buClr>
              <a:buSzPts val="4000"/>
              <a:buFont typeface="Arial"/>
              <a:buNone/>
            </a:pPr>
            <a:r>
              <a:rPr lang="en-US" dirty="0"/>
              <a:t>OLDER SCOUT PROGRAMS</a:t>
            </a:r>
            <a:endParaRPr dirty="0"/>
          </a:p>
        </p:txBody>
      </p:sp>
      <p:grpSp>
        <p:nvGrpSpPr>
          <p:cNvPr id="492" name="Google Shape;492;p24"/>
          <p:cNvGrpSpPr/>
          <p:nvPr/>
        </p:nvGrpSpPr>
        <p:grpSpPr>
          <a:xfrm>
            <a:off x="427691" y="1138718"/>
            <a:ext cx="11548211" cy="5549463"/>
            <a:chOff x="4686821" y="1111871"/>
            <a:chExt cx="7305675" cy="4057650"/>
          </a:xfrm>
        </p:grpSpPr>
        <p:sp>
          <p:nvSpPr>
            <p:cNvPr id="493" name="Google Shape;493;p24"/>
            <p:cNvSpPr txBox="1"/>
            <p:nvPr/>
          </p:nvSpPr>
          <p:spPr>
            <a:xfrm>
              <a:off x="9692208" y="3742358"/>
              <a:ext cx="2108200" cy="1303338"/>
            </a:xfrm>
            <a:prstGeom prst="rect">
              <a:avLst/>
            </a:prstGeom>
            <a:noFill/>
            <a:ln w="9525" cap="flat" cmpd="sng">
              <a:solidFill>
                <a:srgbClr val="000000"/>
              </a:solidFill>
              <a:prstDash val="solid"/>
              <a:miter lim="800000"/>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D4E6B"/>
                </a:buClr>
                <a:buSzPts val="1200"/>
                <a:buFont typeface="Oswald"/>
                <a:buNone/>
              </a:pPr>
              <a:r>
                <a:rPr lang="en-US" sz="1200" b="0" i="0" u="none" strike="noStrike" cap="none">
                  <a:solidFill>
                    <a:srgbClr val="2D4E6B"/>
                  </a:solidFill>
                  <a:latin typeface="Oswald"/>
                  <a:ea typeface="Oswald"/>
                  <a:cs typeface="Oswald"/>
                  <a:sym typeface="Oswald"/>
                </a:rPr>
                <a:t>TIMES OFFERED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33333"/>
                </a:buClr>
                <a:buSzPts val="1000"/>
                <a:buFont typeface="Raleway"/>
                <a:buNone/>
              </a:pPr>
              <a:r>
                <a:rPr lang="en-US" sz="1000" b="0" i="0" u="none" strike="noStrike" cap="none">
                  <a:solidFill>
                    <a:srgbClr val="333333"/>
                  </a:solidFill>
                  <a:latin typeface="Raleway"/>
                  <a:ea typeface="Raleway"/>
                  <a:cs typeface="Raleway"/>
                  <a:sym typeface="Raleway"/>
                </a:rPr>
                <a:t>Sunday through Friday—Consult your at-camp Commissioner for your unit’s scheduled time.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Arial"/>
                <a:ea typeface="Arial"/>
                <a:cs typeface="Arial"/>
                <a:sym typeface="Arial"/>
              </a:endParaRPr>
            </a:p>
          </p:txBody>
        </p:sp>
        <p:pic>
          <p:nvPicPr>
            <p:cNvPr id="494" name="Google Shape;494;p24"/>
            <p:cNvPicPr preferRelativeResize="0"/>
            <p:nvPr/>
          </p:nvPicPr>
          <p:blipFill rotWithShape="1">
            <a:blip r:embed="rId3">
              <a:alphaModFix/>
            </a:blip>
            <a:srcRect/>
            <a:stretch/>
          </p:blipFill>
          <p:spPr>
            <a:xfrm>
              <a:off x="9631883" y="1111871"/>
              <a:ext cx="2360613" cy="1887537"/>
            </a:xfrm>
            <a:prstGeom prst="rect">
              <a:avLst/>
            </a:prstGeom>
            <a:noFill/>
            <a:ln>
              <a:noFill/>
            </a:ln>
          </p:spPr>
        </p:pic>
        <p:pic>
          <p:nvPicPr>
            <p:cNvPr id="495" name="Google Shape;495;p2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166496" y="1111871"/>
              <a:ext cx="2359025" cy="1887537"/>
            </a:xfrm>
            <a:prstGeom prst="rect">
              <a:avLst/>
            </a:prstGeom>
            <a:noFill/>
            <a:ln>
              <a:noFill/>
            </a:ln>
          </p:spPr>
        </p:pic>
        <p:sp>
          <p:nvSpPr>
            <p:cNvPr id="496" name="Google Shape;496;p24"/>
            <p:cNvSpPr txBox="1"/>
            <p:nvPr/>
          </p:nvSpPr>
          <p:spPr>
            <a:xfrm>
              <a:off x="4686821" y="1111871"/>
              <a:ext cx="2357437" cy="4057650"/>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24C86"/>
                </a:buClr>
                <a:buSzPts val="3200"/>
                <a:buFont typeface="Oswald"/>
                <a:buNone/>
              </a:pPr>
              <a:r>
                <a:rPr lang="en-US" sz="3200" b="0" i="0" u="none" strike="noStrike" cap="none">
                  <a:solidFill>
                    <a:srgbClr val="024C86"/>
                  </a:solidFill>
                  <a:latin typeface="Oswald"/>
                  <a:ea typeface="Oswald"/>
                  <a:cs typeface="Oswald"/>
                  <a:sym typeface="Oswald"/>
                </a:rPr>
                <a:t>Sparks Bundle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Raleway"/>
                <a:buNone/>
              </a:pPr>
              <a:r>
                <a:rPr lang="en-US" sz="1600" b="0" i="0" u="none" strike="noStrike" cap="none">
                  <a:solidFill>
                    <a:srgbClr val="000000"/>
                  </a:solidFill>
                  <a:latin typeface="Raleway"/>
                  <a:ea typeface="Raleway"/>
                  <a:cs typeface="Raleway"/>
                  <a:sym typeface="Raleway"/>
                </a:rPr>
                <a:t>Use a propane forge, hammers, and anvil. Make hooks and punch rivets with red hot metal. Learn the basics of welding. Use Lincoln Electric wire-feed welders on practice blanks before creating a small project.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Corbel"/>
                <a:buNone/>
              </a:pPr>
              <a:endParaRPr sz="1600" b="0"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600"/>
                <a:buFont typeface="Raleway"/>
                <a:buNone/>
              </a:pPr>
              <a:r>
                <a:rPr lang="en-US" sz="1600" b="0" i="0" u="none" strike="noStrike" cap="none">
                  <a:solidFill>
                    <a:srgbClr val="000000"/>
                  </a:solidFill>
                  <a:latin typeface="Raleway"/>
                  <a:ea typeface="Raleway"/>
                  <a:cs typeface="Raleway"/>
                  <a:sym typeface="Raleway"/>
                </a:rPr>
                <a:t>What’s included:</a:t>
              </a:r>
              <a:endParaRPr sz="1400" b="0" i="0" u="none" strike="noStrike" cap="none">
                <a:solidFill>
                  <a:srgbClr val="000000"/>
                </a:solidFill>
                <a:latin typeface="Arial"/>
                <a:ea typeface="Arial"/>
                <a:cs typeface="Arial"/>
                <a:sym typeface="Arial"/>
              </a:endParaRPr>
            </a:p>
            <a:p>
              <a:pPr marL="0" marR="0" lvl="0" indent="-63500" algn="l" rtl="0">
                <a:lnSpc>
                  <a:spcPct val="100000"/>
                </a:lnSpc>
                <a:spcBef>
                  <a:spcPts val="0"/>
                </a:spcBef>
                <a:spcAft>
                  <a:spcPts val="0"/>
                </a:spcAft>
                <a:buClr>
                  <a:srgbClr val="000000"/>
                </a:buClr>
                <a:buSzPts val="1000"/>
                <a:buFont typeface="Noto Sans Symbols"/>
                <a:buChar char="∙"/>
              </a:pPr>
              <a:r>
                <a:rPr lang="en-US" sz="1600" b="0" i="0" u="none" strike="noStrike" cap="none">
                  <a:solidFill>
                    <a:srgbClr val="000000"/>
                  </a:solidFill>
                  <a:latin typeface="Raleway"/>
                  <a:ea typeface="Raleway"/>
                  <a:cs typeface="Raleway"/>
                  <a:sym typeface="Raleway"/>
                </a:rPr>
                <a:t>Welding Merit Badge</a:t>
              </a:r>
              <a:endParaRPr sz="1600" b="1" i="0" u="none" strike="noStrike" cap="none">
                <a:solidFill>
                  <a:srgbClr val="000000"/>
                </a:solidFill>
                <a:latin typeface="Raleway"/>
                <a:ea typeface="Raleway"/>
                <a:cs typeface="Raleway"/>
                <a:sym typeface="Raleway"/>
              </a:endParaRPr>
            </a:p>
            <a:p>
              <a:pPr marL="0" marR="0" lvl="0" indent="-63500" algn="l" rtl="0">
                <a:lnSpc>
                  <a:spcPct val="100000"/>
                </a:lnSpc>
                <a:spcBef>
                  <a:spcPts val="0"/>
                </a:spcBef>
                <a:spcAft>
                  <a:spcPts val="0"/>
                </a:spcAft>
                <a:buClr>
                  <a:srgbClr val="000000"/>
                </a:buClr>
                <a:buSzPts val="1000"/>
                <a:buFont typeface="Noto Sans Symbols"/>
                <a:buChar char="∙"/>
              </a:pPr>
              <a:r>
                <a:rPr lang="en-US" sz="1600" b="0" i="0" u="none" strike="noStrike" cap="none">
                  <a:solidFill>
                    <a:srgbClr val="000000"/>
                  </a:solidFill>
                  <a:latin typeface="Raleway"/>
                  <a:ea typeface="Raleway"/>
                  <a:cs typeface="Raleway"/>
                  <a:sym typeface="Raleway"/>
                </a:rPr>
                <a:t>Metalworking Merit Badge</a:t>
              </a:r>
              <a:endParaRPr sz="1600" b="1"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1600"/>
                <a:buFont typeface="Corbel"/>
                <a:buNone/>
              </a:pPr>
              <a:endParaRPr sz="1600" b="1"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600"/>
                <a:buFont typeface="Raleway"/>
                <a:buNone/>
              </a:pPr>
              <a:r>
                <a:rPr lang="en-US" sz="1600" b="1" i="0" u="none" strike="noStrike" cap="none">
                  <a:solidFill>
                    <a:srgbClr val="000000"/>
                  </a:solidFill>
                  <a:latin typeface="Raleway"/>
                  <a:ea typeface="Raleway"/>
                  <a:cs typeface="Raleway"/>
                  <a:sym typeface="Raleway"/>
                </a:rPr>
                <a:t>Age by 8/31/23: </a:t>
              </a:r>
              <a:r>
                <a:rPr lang="en-US" sz="1600" b="0" i="0" u="none" strike="noStrike" cap="none">
                  <a:solidFill>
                    <a:srgbClr val="000000"/>
                  </a:solidFill>
                  <a:latin typeface="Raleway"/>
                  <a:ea typeface="Raleway"/>
                  <a:cs typeface="Raleway"/>
                  <a:sym typeface="Raleway"/>
                </a:rPr>
                <a:t>13 years old</a:t>
              </a:r>
              <a:endParaRPr sz="1600" b="1" i="0" u="none" strike="noStrike" cap="none">
                <a:solidFill>
                  <a:srgbClr val="000000"/>
                </a:solidFill>
                <a:latin typeface="Raleway"/>
                <a:ea typeface="Raleway"/>
                <a:cs typeface="Raleway"/>
                <a:sym typeface="Raleway"/>
              </a:endParaRPr>
            </a:p>
            <a:p>
              <a:pPr marL="0" marR="0" lvl="0" indent="0" algn="l" rtl="0">
                <a:lnSpc>
                  <a:spcPct val="100000"/>
                </a:lnSpc>
                <a:spcBef>
                  <a:spcPts val="600"/>
                </a:spcBef>
                <a:spcAft>
                  <a:spcPts val="0"/>
                </a:spcAft>
                <a:buClr>
                  <a:srgbClr val="000000"/>
                </a:buClr>
                <a:buSzPts val="1600"/>
                <a:buFont typeface="Raleway"/>
                <a:buNone/>
              </a:pPr>
              <a:r>
                <a:rPr lang="en-US" sz="1600" b="1" i="0" u="none" strike="noStrike" cap="none">
                  <a:solidFill>
                    <a:srgbClr val="000000"/>
                  </a:solidFill>
                  <a:latin typeface="Raleway"/>
                  <a:ea typeface="Raleway"/>
                  <a:cs typeface="Raleway"/>
                  <a:sym typeface="Raleway"/>
                </a:rPr>
                <a:t>Cost: </a:t>
              </a:r>
              <a:r>
                <a:rPr lang="en-US" sz="1600" b="0" i="0" u="none" strike="noStrike" cap="none">
                  <a:solidFill>
                    <a:srgbClr val="000000"/>
                  </a:solidFill>
                  <a:latin typeface="Raleway"/>
                  <a:ea typeface="Raleway"/>
                  <a:cs typeface="Raleway"/>
                  <a:sym typeface="Raleway"/>
                </a:rPr>
                <a:t>$20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600"/>
                <a:buFont typeface="Raleway"/>
                <a:buNone/>
              </a:pPr>
              <a:r>
                <a:rPr lang="en-US" sz="1600" b="1" i="0" u="none" strike="noStrike" cap="none">
                  <a:solidFill>
                    <a:srgbClr val="000000"/>
                  </a:solidFill>
                  <a:latin typeface="Raleway"/>
                  <a:ea typeface="Raleway"/>
                  <a:cs typeface="Raleway"/>
                  <a:sym typeface="Raleway"/>
                </a:rPr>
                <a:t>Location: </a:t>
              </a:r>
              <a:r>
                <a:rPr lang="en-US" sz="1600" b="0" i="0" u="none" strike="noStrike" cap="none">
                  <a:solidFill>
                    <a:srgbClr val="000000"/>
                  </a:solidFill>
                  <a:latin typeface="Raleway"/>
                  <a:ea typeface="Raleway"/>
                  <a:cs typeface="Raleway"/>
                  <a:sym typeface="Raleway"/>
                </a:rPr>
                <a:t>Gruenhagen Shop via bus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600"/>
                <a:buFont typeface="Raleway"/>
                <a:buNone/>
              </a:pPr>
              <a:r>
                <a:rPr lang="en-US" sz="1600" b="1" i="0" u="none" strike="noStrike" cap="none">
                  <a:solidFill>
                    <a:srgbClr val="000000"/>
                  </a:solidFill>
                  <a:latin typeface="Raleway"/>
                  <a:ea typeface="Raleway"/>
                  <a:cs typeface="Raleway"/>
                  <a:sym typeface="Raleway"/>
                </a:rPr>
                <a:t>Times Offered: </a:t>
              </a:r>
              <a:r>
                <a:rPr lang="en-US" sz="1600" b="0" i="0" u="none" strike="noStrike" cap="none">
                  <a:solidFill>
                    <a:srgbClr val="000000"/>
                  </a:solidFill>
                  <a:latin typeface="Raleway"/>
                  <a:ea typeface="Raleway"/>
                  <a:cs typeface="Raleway"/>
                  <a:sym typeface="Raleway"/>
                </a:rPr>
                <a:t>All-Day Monday </a:t>
              </a:r>
              <a:r>
                <a:rPr lang="en-US" sz="1600" b="1" i="0" u="sng" strike="noStrike" cap="none">
                  <a:solidFill>
                    <a:srgbClr val="000000"/>
                  </a:solidFill>
                  <a:latin typeface="Raleway"/>
                  <a:ea typeface="Raleway"/>
                  <a:cs typeface="Raleway"/>
                  <a:sym typeface="Raleway"/>
                </a:rPr>
                <a:t>&amp;</a:t>
              </a:r>
              <a:r>
                <a:rPr lang="en-US" sz="1600" b="0" i="0" u="none" strike="noStrike" cap="none">
                  <a:solidFill>
                    <a:srgbClr val="000000"/>
                  </a:solidFill>
                  <a:latin typeface="Raleway"/>
                  <a:ea typeface="Raleway"/>
                  <a:cs typeface="Raleway"/>
                  <a:sym typeface="Raleway"/>
                </a:rPr>
                <a:t> Wednesday </a:t>
              </a:r>
              <a:r>
                <a:rPr lang="en-US" sz="1600" b="1" i="0" u="sng" strike="noStrike" cap="none">
                  <a:solidFill>
                    <a:srgbClr val="000000"/>
                  </a:solidFill>
                  <a:latin typeface="Raleway"/>
                  <a:ea typeface="Raleway"/>
                  <a:cs typeface="Raleway"/>
                  <a:sym typeface="Raleway"/>
                </a:rPr>
                <a:t>OR</a:t>
              </a:r>
              <a:r>
                <a:rPr lang="en-US" sz="1600" b="0" i="0" u="none" strike="noStrike" cap="none">
                  <a:solidFill>
                    <a:srgbClr val="000000"/>
                  </a:solidFill>
                  <a:latin typeface="Raleway"/>
                  <a:ea typeface="Raleway"/>
                  <a:cs typeface="Raleway"/>
                  <a:sym typeface="Raleway"/>
                </a:rPr>
                <a:t> All-Day Tuesday </a:t>
              </a:r>
              <a:r>
                <a:rPr lang="en-US" sz="1600" b="1" i="0" u="sng" strike="noStrike" cap="none">
                  <a:solidFill>
                    <a:srgbClr val="000000"/>
                  </a:solidFill>
                  <a:latin typeface="Raleway"/>
                  <a:ea typeface="Raleway"/>
                  <a:cs typeface="Raleway"/>
                  <a:sym typeface="Raleway"/>
                </a:rPr>
                <a:t>&amp; </a:t>
              </a:r>
              <a:r>
                <a:rPr lang="en-US" sz="1600" b="0" i="0" u="none" strike="noStrike" cap="none">
                  <a:solidFill>
                    <a:srgbClr val="000000"/>
                  </a:solidFill>
                  <a:latin typeface="Raleway"/>
                  <a:ea typeface="Raleway"/>
                  <a:cs typeface="Raleway"/>
                  <a:sym typeface="Raleway"/>
                </a:rPr>
                <a:t>Thursday</a:t>
              </a:r>
              <a:endParaRPr sz="2800" b="0" i="0" u="none" strike="noStrike" cap="none">
                <a:solidFill>
                  <a:schemeClr val="dk1"/>
                </a:solidFill>
                <a:latin typeface="Arial"/>
                <a:ea typeface="Arial"/>
                <a:cs typeface="Arial"/>
                <a:sym typeface="Arial"/>
              </a:endParaRPr>
            </a:p>
          </p:txBody>
        </p:sp>
        <p:pic>
          <p:nvPicPr>
            <p:cNvPr id="497" name="Google Shape;497;p2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631883" y="3137521"/>
              <a:ext cx="2360613" cy="1887537"/>
            </a:xfrm>
            <a:prstGeom prst="rect">
              <a:avLst/>
            </a:prstGeom>
            <a:noFill/>
            <a:ln>
              <a:noFill/>
            </a:ln>
          </p:spPr>
        </p:pic>
        <p:pic>
          <p:nvPicPr>
            <p:cNvPr id="498" name="Google Shape;498;p24"/>
            <p:cNvPicPr preferRelativeResize="0"/>
            <p:nvPr/>
          </p:nvPicPr>
          <p:blipFill rotWithShape="1">
            <a:blip r:embed="rId6">
              <a:alphaModFix/>
            </a:blip>
            <a:srcRect/>
            <a:stretch/>
          </p:blipFill>
          <p:spPr>
            <a:xfrm>
              <a:off x="7166496" y="3137521"/>
              <a:ext cx="2359025" cy="1887537"/>
            </a:xfrm>
            <a:prstGeom prst="rect">
              <a:avLst/>
            </a:prstGeom>
            <a:noFill/>
            <a:ln>
              <a:noFill/>
            </a:ln>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4" name="Google Shape;504;p25"/>
          <p:cNvSpPr txBox="1"/>
          <p:nvPr/>
        </p:nvSpPr>
        <p:spPr>
          <a:xfrm>
            <a:off x="199504" y="1110343"/>
            <a:ext cx="3885610" cy="5577838"/>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24C86"/>
              </a:buClr>
              <a:buSzPts val="2400"/>
              <a:buFont typeface="Oswald"/>
              <a:buNone/>
            </a:pPr>
            <a:r>
              <a:rPr lang="en-US" sz="2400" b="0" i="0" u="none" strike="noStrike" cap="none">
                <a:solidFill>
                  <a:srgbClr val="024C86"/>
                </a:solidFill>
                <a:latin typeface="Oswald"/>
                <a:ea typeface="Oswald"/>
                <a:cs typeface="Oswald"/>
                <a:sym typeface="Oswald"/>
              </a:rPr>
              <a:t>Climbing Programs</a:t>
            </a:r>
            <a:endParaRPr sz="2400" b="0" i="0" u="none" strike="noStrike" cap="none">
              <a:solidFill>
                <a:srgbClr val="333333"/>
              </a:solidFill>
              <a:latin typeface="Raleway"/>
              <a:ea typeface="Raleway"/>
              <a:cs typeface="Raleway"/>
              <a:sym typeface="Raleway"/>
            </a:endParaRPr>
          </a:p>
          <a:p>
            <a:pPr marL="0" marR="0" lvl="0" indent="0" algn="l" rtl="0">
              <a:lnSpc>
                <a:spcPct val="100000"/>
              </a:lnSpc>
              <a:spcBef>
                <a:spcPts val="0"/>
              </a:spcBef>
              <a:spcAft>
                <a:spcPts val="0"/>
              </a:spcAft>
              <a:buClr>
                <a:srgbClr val="024C86"/>
              </a:buClr>
              <a:buSzPts val="1400"/>
              <a:buFont typeface="Oswald"/>
              <a:buNone/>
            </a:pPr>
            <a:br>
              <a:rPr lang="en-US" sz="1400" b="0" i="0" u="none" strike="noStrike" cap="none">
                <a:solidFill>
                  <a:srgbClr val="024C86"/>
                </a:solidFill>
                <a:latin typeface="Oswald"/>
                <a:ea typeface="Oswald"/>
                <a:cs typeface="Oswald"/>
                <a:sym typeface="Oswald"/>
              </a:rPr>
            </a:br>
            <a:r>
              <a:rPr lang="en-US" sz="1400" b="0" i="0" u="none" strike="noStrike" cap="none">
                <a:solidFill>
                  <a:srgbClr val="024C86"/>
                </a:solidFill>
                <a:latin typeface="Oswald"/>
                <a:ea typeface="Oswald"/>
                <a:cs typeface="Oswald"/>
                <a:sym typeface="Oswald"/>
              </a:rPr>
              <a:t>Mega Tower &amp; Flying Squirrel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Climbing the 60’ tower, slingshot your friends to the top of the flying squirrel and build climbing skills to get you ready for the next level!</a:t>
            </a:r>
            <a:br>
              <a:rPr lang="en-US" sz="1200" b="0" i="0" u="none" strike="noStrike" cap="none">
                <a:solidFill>
                  <a:srgbClr val="000000"/>
                </a:solidFill>
                <a:latin typeface="Raleway"/>
                <a:ea typeface="Raleway"/>
                <a:cs typeface="Raleway"/>
                <a:sym typeface="Raleway"/>
              </a:rPr>
            </a:br>
            <a:br>
              <a:rPr lang="en-US" sz="1200" b="1" i="0" u="none" strike="noStrike" cap="none">
                <a:solidFill>
                  <a:srgbClr val="000000"/>
                </a:solidFill>
                <a:latin typeface="Raleway"/>
                <a:ea typeface="Raleway"/>
                <a:cs typeface="Raleway"/>
                <a:sym typeface="Raleway"/>
              </a:rPr>
            </a:br>
            <a:r>
              <a:rPr lang="en-US" sz="1200" b="1" i="0" u="none" strike="noStrike" cap="none">
                <a:solidFill>
                  <a:srgbClr val="000000"/>
                </a:solidFill>
                <a:latin typeface="Raleway"/>
                <a:ea typeface="Raleway"/>
                <a:cs typeface="Raleway"/>
                <a:sym typeface="Raleway"/>
              </a:rPr>
              <a:t>Age by 8/31/23: </a:t>
            </a:r>
            <a:r>
              <a:rPr lang="en-US" sz="1200" b="0" i="0" u="none" strike="noStrike" cap="none">
                <a:solidFill>
                  <a:srgbClr val="000000"/>
                </a:solidFill>
                <a:latin typeface="Raleway"/>
                <a:ea typeface="Raleway"/>
                <a:cs typeface="Raleway"/>
                <a:sym typeface="Raleway"/>
              </a:rPr>
              <a:t>13 years old</a:t>
            </a:r>
            <a:endParaRPr sz="1200" b="1"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200"/>
              <a:buFont typeface="Raleway"/>
              <a:buNone/>
            </a:pPr>
            <a:r>
              <a:rPr lang="en-US" sz="1200" b="1" i="0" u="none" strike="noStrike" cap="none">
                <a:solidFill>
                  <a:srgbClr val="000000"/>
                </a:solidFill>
                <a:latin typeface="Raleway"/>
                <a:ea typeface="Raleway"/>
                <a:cs typeface="Raleway"/>
                <a:sym typeface="Raleway"/>
              </a:rPr>
              <a:t>Cost: </a:t>
            </a:r>
            <a:r>
              <a:rPr lang="en-US" sz="1200" b="0" i="0" u="none" strike="noStrike" cap="none">
                <a:solidFill>
                  <a:srgbClr val="000000"/>
                </a:solidFill>
                <a:latin typeface="Raleway"/>
                <a:ea typeface="Raleway"/>
                <a:cs typeface="Raleway"/>
                <a:sym typeface="Raleway"/>
              </a:rPr>
              <a:t>$5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Raleway"/>
              <a:buNone/>
            </a:pPr>
            <a:r>
              <a:rPr lang="en-US" sz="1200" b="1" i="0" u="none" strike="noStrike" cap="none">
                <a:solidFill>
                  <a:srgbClr val="000000"/>
                </a:solidFill>
                <a:latin typeface="Raleway"/>
                <a:ea typeface="Raleway"/>
                <a:cs typeface="Raleway"/>
                <a:sym typeface="Raleway"/>
              </a:rPr>
              <a:t>Prerequisites: </a:t>
            </a:r>
            <a:r>
              <a:rPr lang="en-US" sz="1200" b="0" i="0" u="none" strike="noStrike" cap="none">
                <a:solidFill>
                  <a:srgbClr val="000000"/>
                </a:solidFill>
                <a:latin typeface="Raleway"/>
                <a:ea typeface="Raleway"/>
                <a:cs typeface="Raleway"/>
                <a:sym typeface="Raleway"/>
              </a:rPr>
              <a:t>None</a:t>
            </a:r>
            <a:endParaRPr sz="1400" b="0"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200"/>
              <a:buFont typeface="Raleway"/>
              <a:buNone/>
            </a:pPr>
            <a:r>
              <a:rPr lang="en-US" sz="1200" b="1" i="0" u="none" strike="noStrike" cap="none">
                <a:solidFill>
                  <a:srgbClr val="000000"/>
                </a:solidFill>
                <a:latin typeface="Raleway"/>
                <a:ea typeface="Raleway"/>
                <a:cs typeface="Raleway"/>
                <a:sym typeface="Raleway"/>
              </a:rPr>
              <a:t>Location: </a:t>
            </a:r>
            <a:r>
              <a:rPr lang="en-US" sz="1200" b="0" i="0" u="none" strike="noStrike" cap="none">
                <a:solidFill>
                  <a:srgbClr val="000000"/>
                </a:solidFill>
                <a:latin typeface="Raleway"/>
                <a:ea typeface="Raleway"/>
                <a:cs typeface="Raleway"/>
                <a:sym typeface="Raleway"/>
              </a:rPr>
              <a:t>Berglund Center via bus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Raleway"/>
              <a:buNone/>
            </a:pPr>
            <a:r>
              <a:rPr lang="en-US" sz="1200" b="1" i="0" u="none" strike="noStrike" cap="none">
                <a:solidFill>
                  <a:srgbClr val="000000"/>
                </a:solidFill>
                <a:latin typeface="Raleway"/>
                <a:ea typeface="Raleway"/>
                <a:cs typeface="Raleway"/>
                <a:sym typeface="Raleway"/>
              </a:rPr>
              <a:t>Times Offered: </a:t>
            </a:r>
            <a:r>
              <a:rPr lang="en-US" sz="1200" b="0" i="0" u="none" strike="noStrike" cap="none">
                <a:solidFill>
                  <a:srgbClr val="000000"/>
                </a:solidFill>
                <a:latin typeface="Raleway"/>
                <a:ea typeface="Raleway"/>
                <a:cs typeface="Raleway"/>
                <a:sym typeface="Raleway"/>
              </a:rPr>
              <a:t>All-Morning Monday </a:t>
            </a:r>
            <a:r>
              <a:rPr lang="en-US" sz="1200" b="1" i="0" u="sng" strike="noStrike" cap="none">
                <a:solidFill>
                  <a:srgbClr val="000000"/>
                </a:solidFill>
                <a:latin typeface="Raleway"/>
                <a:ea typeface="Raleway"/>
                <a:cs typeface="Raleway"/>
                <a:sym typeface="Raleway"/>
              </a:rPr>
              <a:t>OR</a:t>
            </a:r>
            <a:r>
              <a:rPr lang="en-US" sz="1200" b="0" i="0" u="none" strike="noStrike" cap="none">
                <a:solidFill>
                  <a:srgbClr val="000000"/>
                </a:solidFill>
                <a:latin typeface="Raleway"/>
                <a:ea typeface="Raleway"/>
                <a:cs typeface="Raleway"/>
                <a:sym typeface="Raleway"/>
              </a:rPr>
              <a:t> All-Afternoon Monday </a:t>
            </a:r>
            <a:r>
              <a:rPr lang="en-US" sz="1200" b="1" i="0" u="sng" strike="noStrike" cap="none">
                <a:solidFill>
                  <a:srgbClr val="000000"/>
                </a:solidFill>
                <a:latin typeface="Raleway"/>
                <a:ea typeface="Raleway"/>
                <a:cs typeface="Raleway"/>
                <a:sym typeface="Raleway"/>
              </a:rPr>
              <a:t>OR</a:t>
            </a:r>
            <a:r>
              <a:rPr lang="en-US" sz="1200" b="0" i="0" u="sng" strike="noStrike" cap="none">
                <a:solidFill>
                  <a:srgbClr val="000000"/>
                </a:solidFill>
                <a:latin typeface="Raleway"/>
                <a:ea typeface="Raleway"/>
                <a:cs typeface="Raleway"/>
                <a:sym typeface="Raleway"/>
              </a:rPr>
              <a:t> </a:t>
            </a:r>
            <a:r>
              <a:rPr lang="en-US" sz="1200" b="0" i="0" u="none" strike="noStrike" cap="none">
                <a:solidFill>
                  <a:srgbClr val="000000"/>
                </a:solidFill>
                <a:latin typeface="Raleway"/>
                <a:ea typeface="Raleway"/>
                <a:cs typeface="Raleway"/>
                <a:sym typeface="Raleway"/>
              </a:rPr>
              <a:t>All-Afternoon Tuesday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orbel"/>
              <a:buNone/>
            </a:pPr>
            <a:endParaRPr sz="1200" b="0" i="0" u="none" strike="noStrike" cap="none">
              <a:solidFill>
                <a:srgbClr val="333333"/>
              </a:solidFill>
              <a:latin typeface="Raleway"/>
              <a:ea typeface="Raleway"/>
              <a:cs typeface="Raleway"/>
              <a:sym typeface="Raleway"/>
            </a:endParaRPr>
          </a:p>
          <a:p>
            <a:pPr marL="0" marR="0" lvl="0" indent="0" algn="l" rtl="0">
              <a:lnSpc>
                <a:spcPct val="100000"/>
              </a:lnSpc>
              <a:spcBef>
                <a:spcPts val="0"/>
              </a:spcBef>
              <a:spcAft>
                <a:spcPts val="0"/>
              </a:spcAft>
              <a:buClr>
                <a:srgbClr val="024C86"/>
              </a:buClr>
              <a:buSzPts val="1400"/>
              <a:buFont typeface="Oswald"/>
              <a:buNone/>
            </a:pPr>
            <a:r>
              <a:rPr lang="en-US" sz="1400" b="0" i="0" u="none" strike="noStrike" cap="none">
                <a:solidFill>
                  <a:srgbClr val="024C86"/>
                </a:solidFill>
                <a:latin typeface="Oswald"/>
                <a:ea typeface="Oswald"/>
                <a:cs typeface="Oswald"/>
                <a:sym typeface="Oswald"/>
              </a:rPr>
              <a:t>High Ropes &amp; Zipline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Our course is 50’ above the ground and our zipline is 500’ long. There are 7 aerial elements and 3 ascent options!</a:t>
            </a:r>
            <a:br>
              <a:rPr lang="en-US" sz="1200" b="0" i="0" u="none" strike="noStrike" cap="none">
                <a:solidFill>
                  <a:srgbClr val="000000"/>
                </a:solidFill>
                <a:latin typeface="Raleway"/>
                <a:ea typeface="Raleway"/>
                <a:cs typeface="Raleway"/>
                <a:sym typeface="Raleway"/>
              </a:rPr>
            </a:br>
            <a:br>
              <a:rPr lang="en-US" sz="1200" b="1" i="0" u="none" strike="noStrike" cap="none">
                <a:solidFill>
                  <a:srgbClr val="000000"/>
                </a:solidFill>
                <a:latin typeface="Raleway"/>
                <a:ea typeface="Raleway"/>
                <a:cs typeface="Raleway"/>
                <a:sym typeface="Raleway"/>
              </a:rPr>
            </a:br>
            <a:r>
              <a:rPr lang="en-US" sz="1200" b="1" i="0" u="none" strike="noStrike" cap="none">
                <a:solidFill>
                  <a:srgbClr val="000000"/>
                </a:solidFill>
                <a:latin typeface="Raleway"/>
                <a:ea typeface="Raleway"/>
                <a:cs typeface="Raleway"/>
                <a:sym typeface="Raleway"/>
              </a:rPr>
              <a:t>Age by 8/31/23: </a:t>
            </a:r>
            <a:r>
              <a:rPr lang="en-US" sz="1200" b="0" i="0" u="none" strike="noStrike" cap="none">
                <a:solidFill>
                  <a:srgbClr val="000000"/>
                </a:solidFill>
                <a:latin typeface="Raleway"/>
                <a:ea typeface="Raleway"/>
                <a:cs typeface="Raleway"/>
                <a:sym typeface="Raleway"/>
              </a:rPr>
              <a:t>13 years old</a:t>
            </a:r>
            <a:endParaRPr sz="1200" b="1"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200"/>
              <a:buFont typeface="Raleway"/>
              <a:buNone/>
            </a:pPr>
            <a:r>
              <a:rPr lang="en-US" sz="1200" b="1" i="0" u="none" strike="noStrike" cap="none">
                <a:solidFill>
                  <a:srgbClr val="000000"/>
                </a:solidFill>
                <a:latin typeface="Raleway"/>
                <a:ea typeface="Raleway"/>
                <a:cs typeface="Raleway"/>
                <a:sym typeface="Raleway"/>
              </a:rPr>
              <a:t>Cost: </a:t>
            </a:r>
            <a:r>
              <a:rPr lang="en-US" sz="1200" b="0" i="0" u="none" strike="noStrike" cap="none">
                <a:solidFill>
                  <a:srgbClr val="000000"/>
                </a:solidFill>
                <a:latin typeface="Raleway"/>
                <a:ea typeface="Raleway"/>
                <a:cs typeface="Raleway"/>
                <a:sym typeface="Raleway"/>
              </a:rPr>
              <a:t>$5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Raleway"/>
              <a:buNone/>
            </a:pPr>
            <a:r>
              <a:rPr lang="en-US" sz="1200" b="1" i="0" u="none" strike="noStrike" cap="none">
                <a:solidFill>
                  <a:srgbClr val="000000"/>
                </a:solidFill>
                <a:latin typeface="Raleway"/>
                <a:ea typeface="Raleway"/>
                <a:cs typeface="Raleway"/>
                <a:sym typeface="Raleway"/>
              </a:rPr>
              <a:t>Prerequisites: </a:t>
            </a:r>
            <a:r>
              <a:rPr lang="en-US" sz="1200" b="0" i="0" u="none" strike="noStrike" cap="none">
                <a:solidFill>
                  <a:srgbClr val="000000"/>
                </a:solidFill>
                <a:latin typeface="Raleway"/>
                <a:ea typeface="Raleway"/>
                <a:cs typeface="Raleway"/>
                <a:sym typeface="Raleway"/>
              </a:rPr>
              <a:t>None</a:t>
            </a:r>
            <a:endParaRPr sz="1400" b="0"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200"/>
              <a:buFont typeface="Raleway"/>
              <a:buNone/>
            </a:pPr>
            <a:r>
              <a:rPr lang="en-US" sz="1200" b="1" i="0" u="none" strike="noStrike" cap="none">
                <a:solidFill>
                  <a:srgbClr val="000000"/>
                </a:solidFill>
                <a:latin typeface="Raleway"/>
                <a:ea typeface="Raleway"/>
                <a:cs typeface="Raleway"/>
                <a:sym typeface="Raleway"/>
              </a:rPr>
              <a:t>Location: </a:t>
            </a:r>
            <a:r>
              <a:rPr lang="en-US" sz="1200" b="0" i="0" u="none" strike="noStrike" cap="none">
                <a:solidFill>
                  <a:srgbClr val="000000"/>
                </a:solidFill>
                <a:latin typeface="Raleway"/>
                <a:ea typeface="Raleway"/>
                <a:cs typeface="Raleway"/>
                <a:sym typeface="Raleway"/>
              </a:rPr>
              <a:t>Berglund Center via bus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Raleway"/>
              <a:buNone/>
            </a:pPr>
            <a:r>
              <a:rPr lang="en-US" sz="1200" b="1" i="0" u="none" strike="noStrike" cap="none">
                <a:solidFill>
                  <a:srgbClr val="000000"/>
                </a:solidFill>
                <a:latin typeface="Raleway"/>
                <a:ea typeface="Raleway"/>
                <a:cs typeface="Raleway"/>
                <a:sym typeface="Raleway"/>
              </a:rPr>
              <a:t>Times Offered: </a:t>
            </a:r>
            <a:r>
              <a:rPr lang="en-US" sz="1200" b="0" i="0" u="none" strike="noStrike" cap="none">
                <a:solidFill>
                  <a:srgbClr val="000000"/>
                </a:solidFill>
                <a:latin typeface="Raleway"/>
                <a:ea typeface="Raleway"/>
                <a:cs typeface="Raleway"/>
                <a:sym typeface="Raleway"/>
              </a:rPr>
              <a:t>All-Morning Tuesday OR All-Morning Friday OR All-Afternoon Friday </a:t>
            </a:r>
            <a:endParaRPr sz="1400" b="0" i="0" u="none" strike="noStrike" cap="none">
              <a:solidFill>
                <a:srgbClr val="000000"/>
              </a:solidFill>
              <a:latin typeface="Arial"/>
              <a:ea typeface="Arial"/>
              <a:cs typeface="Arial"/>
              <a:sym typeface="Arial"/>
            </a:endParaRPr>
          </a:p>
        </p:txBody>
      </p:sp>
      <p:grpSp>
        <p:nvGrpSpPr>
          <p:cNvPr id="505" name="Google Shape;505;p25"/>
          <p:cNvGrpSpPr/>
          <p:nvPr/>
        </p:nvGrpSpPr>
        <p:grpSpPr>
          <a:xfrm>
            <a:off x="4133205" y="1110343"/>
            <a:ext cx="7859292" cy="5577837"/>
            <a:chOff x="7155383" y="1110343"/>
            <a:chExt cx="4837113" cy="3908426"/>
          </a:xfrm>
        </p:grpSpPr>
        <p:pic>
          <p:nvPicPr>
            <p:cNvPr id="506" name="Google Shape;506;p2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633471" y="1110343"/>
              <a:ext cx="2359025" cy="1887538"/>
            </a:xfrm>
            <a:prstGeom prst="rect">
              <a:avLst/>
            </a:prstGeom>
            <a:noFill/>
            <a:ln>
              <a:noFill/>
            </a:ln>
          </p:spPr>
        </p:pic>
        <p:pic>
          <p:nvPicPr>
            <p:cNvPr id="507" name="Google Shape;507;p2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155383" y="1124631"/>
              <a:ext cx="2359026" cy="1887538"/>
            </a:xfrm>
            <a:prstGeom prst="rect">
              <a:avLst/>
            </a:prstGeom>
            <a:noFill/>
            <a:ln>
              <a:noFill/>
            </a:ln>
          </p:spPr>
        </p:pic>
        <p:pic>
          <p:nvPicPr>
            <p:cNvPr id="508" name="Google Shape;508;p2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633471" y="3131231"/>
              <a:ext cx="2359025" cy="1887538"/>
            </a:xfrm>
            <a:prstGeom prst="rect">
              <a:avLst/>
            </a:prstGeom>
            <a:noFill/>
            <a:ln>
              <a:noFill/>
            </a:ln>
          </p:spPr>
        </p:pic>
        <p:pic>
          <p:nvPicPr>
            <p:cNvPr id="509" name="Google Shape;509;p25"/>
            <p:cNvPicPr preferRelativeResize="0"/>
            <p:nvPr/>
          </p:nvPicPr>
          <p:blipFill rotWithShape="1">
            <a:blip r:embed="rId6">
              <a:alphaModFix/>
            </a:blip>
            <a:srcRect/>
            <a:stretch/>
          </p:blipFill>
          <p:spPr>
            <a:xfrm>
              <a:off x="7155383" y="3131231"/>
              <a:ext cx="2359026" cy="1887538"/>
            </a:xfrm>
            <a:prstGeom prst="rect">
              <a:avLst/>
            </a:prstGeom>
            <a:noFill/>
            <a:ln>
              <a:noFill/>
            </a:ln>
          </p:spPr>
        </p:pic>
      </p:grpSp>
      <p:sp>
        <p:nvSpPr>
          <p:cNvPr id="2" name="Google Shape;514;p26">
            <a:extLst>
              <a:ext uri="{FF2B5EF4-FFF2-40B4-BE49-F238E27FC236}">
                <a16:creationId xmlns:a16="http://schemas.microsoft.com/office/drawing/2014/main" id="{709236E5-9AE4-8F90-6923-DCDED58F2B34}"/>
              </a:ext>
            </a:extLst>
          </p:cNvPr>
          <p:cNvSpPr txBox="1">
            <a:spLocks/>
          </p:cNvSpPr>
          <p:nvPr/>
        </p:nvSpPr>
        <p:spPr>
          <a:xfrm>
            <a:off x="5960224" y="180975"/>
            <a:ext cx="6231776" cy="62865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lnSpc>
                <a:spcPct val="85000"/>
              </a:lnSpc>
              <a:buClr>
                <a:schemeClr val="lt2"/>
              </a:buClr>
              <a:buSzPts val="4000"/>
            </a:pPr>
            <a:r>
              <a:rPr lang="en-US" sz="4000" dirty="0">
                <a:solidFill>
                  <a:schemeClr val="bg1"/>
                </a:solidFill>
                <a:latin typeface="Oswald" panose="00000500000000000000" pitchFamily="2" charset="0"/>
              </a:rPr>
              <a:t>OLDER SCOUT PROGRAMS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2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0">
              <a:lnSpc>
                <a:spcPct val="85000"/>
              </a:lnSpc>
              <a:spcBef>
                <a:spcPts val="0"/>
              </a:spcBef>
              <a:spcAft>
                <a:spcPts val="0"/>
              </a:spcAft>
              <a:buClr>
                <a:schemeClr val="lt2"/>
              </a:buClr>
              <a:buSzPts val="4000"/>
              <a:buFont typeface="Arial"/>
              <a:buNone/>
            </a:pPr>
            <a:r>
              <a:rPr lang="en-US"/>
              <a:t>OLDER SCOUT PROGRAMS</a:t>
            </a:r>
            <a:endParaRPr/>
          </a:p>
        </p:txBody>
      </p:sp>
      <p:sp>
        <p:nvSpPr>
          <p:cNvPr id="515" name="Google Shape;515;p26"/>
          <p:cNvSpPr txBox="1"/>
          <p:nvPr/>
        </p:nvSpPr>
        <p:spPr>
          <a:xfrm>
            <a:off x="199504" y="1110343"/>
            <a:ext cx="3885610" cy="5577838"/>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24C86"/>
              </a:buClr>
              <a:buSzPts val="3200"/>
              <a:buFont typeface="Oswald"/>
              <a:buNone/>
            </a:pPr>
            <a:r>
              <a:rPr lang="en-US" sz="3200" b="0" i="0" u="none" strike="noStrike" cap="none" dirty="0">
                <a:solidFill>
                  <a:srgbClr val="024C86"/>
                </a:solidFill>
                <a:latin typeface="Oswald"/>
                <a:ea typeface="Oswald"/>
                <a:cs typeface="Oswald"/>
                <a:sym typeface="Oswald"/>
              </a:rPr>
              <a:t>Climbing Programs</a:t>
            </a:r>
            <a:endParaRPr sz="3200" b="0" i="0" u="none" strike="noStrike" cap="none" dirty="0">
              <a:solidFill>
                <a:srgbClr val="333333"/>
              </a:solidFill>
              <a:latin typeface="Raleway"/>
              <a:ea typeface="Raleway"/>
              <a:cs typeface="Raleway"/>
              <a:sym typeface="Raleway"/>
            </a:endParaRPr>
          </a:p>
          <a:p>
            <a:pPr marL="0" marR="0" lvl="0" indent="0" algn="l" rtl="0">
              <a:lnSpc>
                <a:spcPct val="100000"/>
              </a:lnSpc>
              <a:spcBef>
                <a:spcPts val="0"/>
              </a:spcBef>
              <a:spcAft>
                <a:spcPts val="0"/>
              </a:spcAft>
              <a:buClr>
                <a:srgbClr val="333333"/>
              </a:buClr>
              <a:buSzPts val="1600"/>
              <a:buFont typeface="Raleway"/>
              <a:buNone/>
            </a:pPr>
            <a:br>
              <a:rPr lang="en-US" sz="1600" b="0" i="0" u="none" strike="noStrike" cap="none" dirty="0">
                <a:solidFill>
                  <a:srgbClr val="333333"/>
                </a:solidFill>
                <a:latin typeface="Raleway"/>
                <a:ea typeface="Raleway"/>
                <a:cs typeface="Raleway"/>
                <a:sym typeface="Raleway"/>
              </a:rPr>
            </a:br>
            <a:r>
              <a:rPr lang="en-US" sz="1800" b="0" i="0" u="none" strike="noStrike" cap="none" dirty="0">
                <a:solidFill>
                  <a:srgbClr val="024C86"/>
                </a:solidFill>
                <a:latin typeface="Oswald"/>
                <a:ea typeface="Oswald"/>
                <a:cs typeface="Oswald"/>
                <a:sym typeface="Oswald"/>
              </a:rPr>
              <a:t>Climbing Bundle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Raleway"/>
              <a:buNone/>
            </a:pPr>
            <a:r>
              <a:rPr lang="en-US" sz="1600" b="0" i="0" u="none" strike="noStrike" cap="none" dirty="0">
                <a:solidFill>
                  <a:srgbClr val="000000"/>
                </a:solidFill>
                <a:latin typeface="Raleway"/>
                <a:ea typeface="Raleway"/>
                <a:cs typeface="Raleway"/>
                <a:sym typeface="Raleway"/>
              </a:rPr>
              <a:t>Take your skills to real rock! Climb the cliffs in the Blue Hills about 40 minutes from camp. Do training on the Mega Tower, High Ropes, and at the Low COPE course before going offsite to climbing on real rock.</a:t>
            </a:r>
            <a:br>
              <a:rPr lang="en-US" sz="1600" b="0" i="0" u="none" strike="noStrike" cap="none" dirty="0">
                <a:solidFill>
                  <a:srgbClr val="000000"/>
                </a:solidFill>
                <a:latin typeface="Raleway"/>
                <a:ea typeface="Raleway"/>
                <a:cs typeface="Raleway"/>
                <a:sym typeface="Raleway"/>
              </a:rPr>
            </a:br>
            <a:br>
              <a:rPr lang="en-US" sz="1600" b="1" i="0" u="none" strike="noStrike" cap="none" dirty="0">
                <a:solidFill>
                  <a:srgbClr val="000000"/>
                </a:solidFill>
                <a:latin typeface="Raleway"/>
                <a:ea typeface="Raleway"/>
                <a:cs typeface="Raleway"/>
                <a:sym typeface="Raleway"/>
              </a:rPr>
            </a:br>
            <a:r>
              <a:rPr lang="en-US" sz="1600" b="1" i="0" u="none" strike="noStrike" cap="none" dirty="0">
                <a:solidFill>
                  <a:srgbClr val="000000"/>
                </a:solidFill>
                <a:latin typeface="Raleway"/>
                <a:ea typeface="Raleway"/>
                <a:cs typeface="Raleway"/>
                <a:sym typeface="Raleway"/>
              </a:rPr>
              <a:t>Age by 8/31/23: </a:t>
            </a:r>
            <a:r>
              <a:rPr lang="en-US" sz="1600" b="0" i="0" u="none" strike="noStrike" cap="none" dirty="0">
                <a:solidFill>
                  <a:srgbClr val="000000"/>
                </a:solidFill>
                <a:latin typeface="Raleway"/>
                <a:ea typeface="Raleway"/>
                <a:cs typeface="Raleway"/>
                <a:sym typeface="Raleway"/>
              </a:rPr>
              <a:t>13 years old</a:t>
            </a:r>
            <a:endParaRPr sz="1600" b="1" i="0" u="none" strike="noStrike" cap="none" dirty="0">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600"/>
              <a:buFont typeface="Raleway"/>
              <a:buNone/>
            </a:pPr>
            <a:r>
              <a:rPr lang="en-US" sz="1600" b="1" i="0" u="none" strike="noStrike" cap="none" dirty="0">
                <a:solidFill>
                  <a:srgbClr val="000000"/>
                </a:solidFill>
                <a:latin typeface="Raleway"/>
                <a:ea typeface="Raleway"/>
                <a:cs typeface="Raleway"/>
                <a:sym typeface="Raleway"/>
              </a:rPr>
              <a:t>Cost: </a:t>
            </a:r>
            <a:r>
              <a:rPr lang="en-US" sz="1600" b="0" i="0" u="none" strike="noStrike" cap="none" dirty="0">
                <a:solidFill>
                  <a:srgbClr val="000000"/>
                </a:solidFill>
                <a:latin typeface="Raleway"/>
                <a:ea typeface="Raleway"/>
                <a:cs typeface="Raleway"/>
                <a:sym typeface="Raleway"/>
              </a:rPr>
              <a:t>$15</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Raleway"/>
              <a:buNone/>
            </a:pPr>
            <a:r>
              <a:rPr lang="en-US" sz="1600" b="1" i="0" u="none" strike="noStrike" cap="none" dirty="0">
                <a:solidFill>
                  <a:srgbClr val="000000"/>
                </a:solidFill>
                <a:latin typeface="Raleway"/>
                <a:ea typeface="Raleway"/>
                <a:cs typeface="Raleway"/>
                <a:sym typeface="Raleway"/>
              </a:rPr>
              <a:t>Prerequisites: </a:t>
            </a:r>
            <a:r>
              <a:rPr lang="en-US" sz="1600" b="0" i="0" u="none" strike="noStrike" cap="none" dirty="0">
                <a:solidFill>
                  <a:srgbClr val="000000"/>
                </a:solidFill>
                <a:latin typeface="Raleway"/>
                <a:ea typeface="Raleway"/>
                <a:cs typeface="Raleway"/>
                <a:sym typeface="Raleway"/>
              </a:rPr>
              <a:t>None</a:t>
            </a:r>
            <a:endParaRPr sz="1800" b="0" i="0" u="none" strike="noStrike" cap="none" dirty="0">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600"/>
              <a:buFont typeface="Raleway"/>
              <a:buNone/>
            </a:pPr>
            <a:r>
              <a:rPr lang="en-US" sz="1600" b="1" i="0" u="none" strike="noStrike" cap="none" dirty="0">
                <a:solidFill>
                  <a:srgbClr val="000000"/>
                </a:solidFill>
                <a:latin typeface="Raleway"/>
                <a:ea typeface="Raleway"/>
                <a:cs typeface="Raleway"/>
                <a:sym typeface="Raleway"/>
              </a:rPr>
              <a:t>Location: </a:t>
            </a:r>
            <a:r>
              <a:rPr lang="en-US" sz="1600" b="0" i="0" u="none" strike="noStrike" cap="none" dirty="0">
                <a:solidFill>
                  <a:srgbClr val="000000"/>
                </a:solidFill>
                <a:latin typeface="Raleway"/>
                <a:ea typeface="Raleway"/>
                <a:cs typeface="Raleway"/>
                <a:sym typeface="Raleway"/>
              </a:rPr>
              <a:t>Berglund Center via bus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Raleway"/>
              <a:buNone/>
            </a:pPr>
            <a:r>
              <a:rPr lang="en-US" sz="1600" b="1" i="0" u="none" strike="noStrike" cap="none" dirty="0">
                <a:solidFill>
                  <a:srgbClr val="000000"/>
                </a:solidFill>
                <a:latin typeface="Raleway"/>
                <a:ea typeface="Raleway"/>
                <a:cs typeface="Raleway"/>
                <a:sym typeface="Raleway"/>
              </a:rPr>
              <a:t>Times Offered: </a:t>
            </a:r>
            <a:r>
              <a:rPr lang="en-US" sz="1600" b="0" i="0" u="none" strike="noStrike" cap="none" dirty="0">
                <a:solidFill>
                  <a:srgbClr val="000000"/>
                </a:solidFill>
                <a:latin typeface="Raleway"/>
                <a:ea typeface="Raleway"/>
                <a:cs typeface="Raleway"/>
                <a:sym typeface="Raleway"/>
              </a:rPr>
              <a:t>Tuesday </a:t>
            </a:r>
            <a:r>
              <a:rPr lang="en-US" sz="1600" b="1" i="0" u="sng" strike="noStrike" cap="none" dirty="0">
                <a:solidFill>
                  <a:srgbClr val="000000"/>
                </a:solidFill>
                <a:latin typeface="Raleway"/>
                <a:ea typeface="Raleway"/>
                <a:cs typeface="Raleway"/>
                <a:sym typeface="Raleway"/>
              </a:rPr>
              <a:t>&amp; </a:t>
            </a:r>
            <a:r>
              <a:rPr lang="en-US" sz="1600" b="0" i="0" u="none" strike="noStrike" cap="none" dirty="0">
                <a:solidFill>
                  <a:srgbClr val="000000"/>
                </a:solidFill>
                <a:latin typeface="Raleway"/>
                <a:ea typeface="Raleway"/>
                <a:cs typeface="Raleway"/>
                <a:sym typeface="Raleway"/>
              </a:rPr>
              <a:t>Thursday All-Day. Must attend both days.</a:t>
            </a:r>
            <a:endParaRPr sz="2800" b="0" i="0" u="none" strike="noStrike" cap="none" dirty="0">
              <a:solidFill>
                <a:schemeClr val="dk1"/>
              </a:solidFill>
              <a:latin typeface="Arial"/>
              <a:ea typeface="Arial"/>
              <a:cs typeface="Arial"/>
              <a:sym typeface="Arial"/>
            </a:endParaRPr>
          </a:p>
        </p:txBody>
      </p:sp>
      <p:pic>
        <p:nvPicPr>
          <p:cNvPr id="516" name="Google Shape;516;p26"/>
          <p:cNvPicPr preferRelativeResize="0"/>
          <p:nvPr/>
        </p:nvPicPr>
        <p:blipFill rotWithShape="1">
          <a:blip r:embed="rId3">
            <a:alphaModFix/>
          </a:blip>
          <a:srcRect/>
          <a:stretch/>
        </p:blipFill>
        <p:spPr>
          <a:xfrm>
            <a:off x="4542972" y="1114696"/>
            <a:ext cx="6985067" cy="558667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2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0">
              <a:lnSpc>
                <a:spcPct val="85000"/>
              </a:lnSpc>
              <a:spcBef>
                <a:spcPts val="0"/>
              </a:spcBef>
              <a:spcAft>
                <a:spcPts val="0"/>
              </a:spcAft>
              <a:buClr>
                <a:schemeClr val="lt2"/>
              </a:buClr>
              <a:buSzPts val="4000"/>
              <a:buFont typeface="Arial"/>
              <a:buNone/>
            </a:pPr>
            <a:r>
              <a:rPr lang="en-US"/>
              <a:t>OLDER SCOUT PROGRAMS</a:t>
            </a:r>
            <a:endParaRPr/>
          </a:p>
        </p:txBody>
      </p:sp>
      <p:sp>
        <p:nvSpPr>
          <p:cNvPr id="522" name="Google Shape;522;p27"/>
          <p:cNvSpPr txBox="1"/>
          <p:nvPr/>
        </p:nvSpPr>
        <p:spPr>
          <a:xfrm>
            <a:off x="199504" y="1110343"/>
            <a:ext cx="3885610" cy="5577839"/>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24C86"/>
              </a:buClr>
              <a:buSzPts val="2800"/>
              <a:buFont typeface="Oswald"/>
              <a:buNone/>
            </a:pPr>
            <a:r>
              <a:rPr lang="en-US" sz="2800" b="0" i="0" u="none" strike="noStrike" cap="none">
                <a:solidFill>
                  <a:srgbClr val="024C86"/>
                </a:solidFill>
                <a:latin typeface="Oswald"/>
                <a:ea typeface="Oswald"/>
                <a:cs typeface="Oswald"/>
                <a:sym typeface="Oswald"/>
              </a:rPr>
              <a:t>ATV Programs</a:t>
            </a:r>
            <a:endParaRPr sz="2800" b="0" i="0" u="none" strike="noStrike" cap="none">
              <a:solidFill>
                <a:srgbClr val="333333"/>
              </a:solidFill>
              <a:latin typeface="Raleway"/>
              <a:ea typeface="Raleway"/>
              <a:cs typeface="Raleway"/>
              <a:sym typeface="Raleway"/>
            </a:endParaRPr>
          </a:p>
          <a:p>
            <a:pPr marL="0" marR="0" lvl="0" indent="0" algn="l" rtl="0">
              <a:lnSpc>
                <a:spcPct val="100000"/>
              </a:lnSpc>
              <a:spcBef>
                <a:spcPts val="0"/>
              </a:spcBef>
              <a:spcAft>
                <a:spcPts val="0"/>
              </a:spcAft>
              <a:buClr>
                <a:srgbClr val="024C86"/>
              </a:buClr>
              <a:buSzPts val="1600"/>
              <a:buFont typeface="Oswald"/>
              <a:buNone/>
            </a:pPr>
            <a:r>
              <a:rPr lang="en-US" sz="1600" b="0" i="0" u="none" strike="noStrike" cap="none">
                <a:solidFill>
                  <a:srgbClr val="024C86"/>
                </a:solidFill>
                <a:latin typeface="Oswald"/>
                <a:ea typeface="Oswald"/>
                <a:cs typeface="Oswald"/>
                <a:sym typeface="Oswald"/>
              </a:rPr>
              <a:t>Tier 1: Safety Course and ride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Raleway"/>
              <a:buNone/>
            </a:pPr>
            <a:r>
              <a:rPr lang="en-US" sz="1400" b="0" i="0" u="none" strike="noStrike" cap="none">
                <a:solidFill>
                  <a:srgbClr val="000000"/>
                </a:solidFill>
                <a:latin typeface="Raleway"/>
                <a:ea typeface="Raleway"/>
                <a:cs typeface="Raleway"/>
                <a:sym typeface="Raleway"/>
              </a:rPr>
              <a:t>This first level will take you through the ATV Safety Institute’s (ASI) safety riding course. This course is completely hands on. Each participant will get their own ATV to ride. Training is at the ATV riding range and will end with a trail ride!</a:t>
            </a:r>
            <a:br>
              <a:rPr lang="en-US" sz="1400" b="0" i="0" u="none" strike="noStrike" cap="none">
                <a:solidFill>
                  <a:srgbClr val="000000"/>
                </a:solidFill>
                <a:latin typeface="Raleway"/>
                <a:ea typeface="Raleway"/>
                <a:cs typeface="Raleway"/>
                <a:sym typeface="Raleway"/>
              </a:rPr>
            </a:br>
            <a:br>
              <a:rPr lang="en-US" sz="1400" b="1" i="0" u="none" strike="noStrike" cap="none">
                <a:solidFill>
                  <a:srgbClr val="000000"/>
                </a:solidFill>
                <a:latin typeface="Raleway"/>
                <a:ea typeface="Raleway"/>
                <a:cs typeface="Raleway"/>
                <a:sym typeface="Raleway"/>
              </a:rPr>
            </a:br>
            <a:r>
              <a:rPr lang="en-US" sz="1400" b="1" i="0" u="none" strike="noStrike" cap="none">
                <a:solidFill>
                  <a:srgbClr val="000000"/>
                </a:solidFill>
                <a:latin typeface="Raleway"/>
                <a:ea typeface="Raleway"/>
                <a:cs typeface="Raleway"/>
                <a:sym typeface="Raleway"/>
              </a:rPr>
              <a:t>Age on day of riding: </a:t>
            </a:r>
            <a:r>
              <a:rPr lang="en-US" sz="1400" b="0" i="0" u="none" strike="noStrike" cap="none">
                <a:solidFill>
                  <a:srgbClr val="000000"/>
                </a:solidFill>
                <a:latin typeface="Raleway"/>
                <a:ea typeface="Raleway"/>
                <a:cs typeface="Raleway"/>
                <a:sym typeface="Raleway"/>
              </a:rPr>
              <a:t>14 years old</a:t>
            </a:r>
            <a:endParaRPr sz="1400" b="1"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400"/>
              <a:buFont typeface="Raleway"/>
              <a:buNone/>
            </a:pPr>
            <a:r>
              <a:rPr lang="en-US" sz="1400" b="1" i="0" u="none" strike="noStrike" cap="none">
                <a:solidFill>
                  <a:srgbClr val="000000"/>
                </a:solidFill>
                <a:latin typeface="Raleway"/>
                <a:ea typeface="Raleway"/>
                <a:cs typeface="Raleway"/>
                <a:sym typeface="Raleway"/>
              </a:rPr>
              <a:t>Cost: </a:t>
            </a:r>
            <a:r>
              <a:rPr lang="en-US" sz="1400" b="0" i="0" u="none" strike="noStrike" cap="none">
                <a:solidFill>
                  <a:srgbClr val="000000"/>
                </a:solidFill>
                <a:latin typeface="Raleway"/>
                <a:ea typeface="Raleway"/>
                <a:cs typeface="Raleway"/>
                <a:sym typeface="Raleway"/>
              </a:rPr>
              <a:t>$40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Raleway"/>
              <a:buNone/>
            </a:pPr>
            <a:r>
              <a:rPr lang="en-US" sz="1400" b="1" i="0" u="none" strike="noStrike" cap="none">
                <a:solidFill>
                  <a:srgbClr val="000000"/>
                </a:solidFill>
                <a:latin typeface="Raleway"/>
                <a:ea typeface="Raleway"/>
                <a:cs typeface="Raleway"/>
                <a:sym typeface="Raleway"/>
              </a:rPr>
              <a:t>Prerequisites: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400" b="0" i="0" u="none" strike="noStrike" cap="none">
                <a:solidFill>
                  <a:srgbClr val="000000"/>
                </a:solidFill>
                <a:latin typeface="Raleway"/>
                <a:ea typeface="Raleway"/>
                <a:cs typeface="Raleway"/>
                <a:sym typeface="Raleway"/>
              </a:rPr>
              <a:t>Must have Completed the online E-Course before riding.</a:t>
            </a:r>
            <a:endParaRPr sz="1600" b="0"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None/>
            </a:pPr>
            <a:r>
              <a:rPr lang="en-US" sz="1400" b="0" i="0" u="none" strike="noStrike" cap="none">
                <a:solidFill>
                  <a:srgbClr val="000000"/>
                </a:solidFill>
                <a:latin typeface="Raleway"/>
                <a:ea typeface="Raleway"/>
                <a:cs typeface="Raleway"/>
                <a:sym typeface="Raleway"/>
              </a:rPr>
              <a:t>Sign the Hold Harmless agreement and turn in at check-in on Sunday.</a:t>
            </a:r>
            <a:endParaRPr sz="1600" b="0"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None/>
            </a:pPr>
            <a:r>
              <a:rPr lang="en-US" sz="1400" b="0" i="0" u="none" strike="noStrike" cap="none">
                <a:solidFill>
                  <a:srgbClr val="000000"/>
                </a:solidFill>
                <a:latin typeface="Raleway"/>
                <a:ea typeface="Raleway"/>
                <a:cs typeface="Raleway"/>
                <a:sym typeface="Raleway"/>
              </a:rPr>
              <a:t>Scan the QR Code on next slide or visit the Tomahawk Website for links. </a:t>
            </a:r>
            <a:endParaRPr sz="1600" b="0"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400"/>
              <a:buFont typeface="Raleway"/>
              <a:buNone/>
            </a:pPr>
            <a:r>
              <a:rPr lang="en-US" sz="1400" b="1" i="0" u="none" strike="noStrike" cap="none">
                <a:solidFill>
                  <a:srgbClr val="000000"/>
                </a:solidFill>
                <a:latin typeface="Raleway"/>
                <a:ea typeface="Raleway"/>
                <a:cs typeface="Raleway"/>
                <a:sym typeface="Raleway"/>
              </a:rPr>
              <a:t>Location: </a:t>
            </a:r>
            <a:r>
              <a:rPr lang="en-US" sz="1400" b="0" i="0" u="none" strike="noStrike" cap="none">
                <a:solidFill>
                  <a:srgbClr val="000000"/>
                </a:solidFill>
                <a:latin typeface="Raleway"/>
                <a:ea typeface="Raleway"/>
                <a:cs typeface="Raleway"/>
                <a:sym typeface="Raleway"/>
              </a:rPr>
              <a:t>Berglund Center via bus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Raleway"/>
              <a:buNone/>
            </a:pPr>
            <a:r>
              <a:rPr lang="en-US" sz="1400" b="1" i="0" u="none" strike="noStrike" cap="none">
                <a:solidFill>
                  <a:srgbClr val="000000"/>
                </a:solidFill>
                <a:latin typeface="Raleway"/>
                <a:ea typeface="Raleway"/>
                <a:cs typeface="Raleway"/>
                <a:sym typeface="Raleway"/>
              </a:rPr>
              <a:t>Times Offered: </a:t>
            </a:r>
            <a:r>
              <a:rPr lang="en-US" sz="1400" b="0" i="0" u="none" strike="noStrike" cap="none">
                <a:solidFill>
                  <a:srgbClr val="000000"/>
                </a:solidFill>
                <a:latin typeface="Raleway"/>
                <a:ea typeface="Raleway"/>
                <a:cs typeface="Raleway"/>
                <a:sym typeface="Raleway"/>
              </a:rPr>
              <a:t>Each morning and afternoon Monday-Thursday. (8 </a:t>
            </a:r>
            <a:r>
              <a:rPr lang="en-US" sz="1400" b="0" i="0" u="sng" strike="noStrike" cap="none">
                <a:solidFill>
                  <a:srgbClr val="000000"/>
                </a:solidFill>
                <a:latin typeface="Raleway"/>
                <a:ea typeface="Raleway"/>
                <a:cs typeface="Raleway"/>
                <a:sym typeface="Raleway"/>
              </a:rPr>
              <a:t>different</a:t>
            </a:r>
            <a:r>
              <a:rPr lang="en-US" sz="1400" b="0" i="0" u="none" strike="noStrike" cap="none">
                <a:solidFill>
                  <a:srgbClr val="000000"/>
                </a:solidFill>
                <a:latin typeface="Raleway"/>
                <a:ea typeface="Raleway"/>
                <a:cs typeface="Raleway"/>
                <a:sym typeface="Raleway"/>
              </a:rPr>
              <a:t> options)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Raleway"/>
              <a:buNone/>
            </a:pPr>
            <a:r>
              <a:rPr lang="en-US" sz="1400" b="1" i="0" u="none" strike="noStrike" cap="none">
                <a:solidFill>
                  <a:srgbClr val="000000"/>
                </a:solidFill>
                <a:latin typeface="Raleway"/>
                <a:ea typeface="Raleway"/>
                <a:cs typeface="Raleway"/>
                <a:sym typeface="Raleway"/>
              </a:rPr>
              <a:t>Notes: </a:t>
            </a:r>
            <a:r>
              <a:rPr lang="en-US" sz="1400" b="0" i="0" u="none" strike="noStrike" cap="none">
                <a:solidFill>
                  <a:srgbClr val="000000"/>
                </a:solidFill>
                <a:latin typeface="Raleway"/>
                <a:ea typeface="Raleway"/>
                <a:cs typeface="Raleway"/>
                <a:sym typeface="Raleway"/>
              </a:rPr>
              <a:t>Every rider must come dressed in </a:t>
            </a:r>
            <a:r>
              <a:rPr lang="en-US" sz="1400" b="0" i="0" u="sng" strike="noStrike" cap="none">
                <a:solidFill>
                  <a:srgbClr val="000000"/>
                </a:solidFill>
                <a:latin typeface="Raleway"/>
                <a:ea typeface="Raleway"/>
                <a:cs typeface="Raleway"/>
                <a:sym typeface="Raleway"/>
              </a:rPr>
              <a:t>long pants</a:t>
            </a:r>
            <a:r>
              <a:rPr lang="en-US" sz="1400" b="0" i="0" u="none" strike="noStrike" cap="none">
                <a:solidFill>
                  <a:srgbClr val="000000"/>
                </a:solidFill>
                <a:latin typeface="Raleway"/>
                <a:ea typeface="Raleway"/>
                <a:cs typeface="Raleway"/>
                <a:sym typeface="Raleway"/>
              </a:rPr>
              <a:t>, a </a:t>
            </a:r>
            <a:r>
              <a:rPr lang="en-US" sz="1400" b="0" i="0" u="sng" strike="noStrike" cap="none">
                <a:solidFill>
                  <a:srgbClr val="000000"/>
                </a:solidFill>
                <a:latin typeface="Raleway"/>
                <a:ea typeface="Raleway"/>
                <a:cs typeface="Raleway"/>
                <a:sym typeface="Raleway"/>
              </a:rPr>
              <a:t>long sleeve shirt</a:t>
            </a:r>
            <a:r>
              <a:rPr lang="en-US" sz="1400" b="0" i="0" u="none" strike="noStrike" cap="none">
                <a:solidFill>
                  <a:srgbClr val="000000"/>
                </a:solidFill>
                <a:latin typeface="Raleway"/>
                <a:ea typeface="Raleway"/>
                <a:cs typeface="Raleway"/>
                <a:sym typeface="Raleway"/>
              </a:rPr>
              <a:t>, and </a:t>
            </a:r>
            <a:r>
              <a:rPr lang="en-US" sz="1400" b="0" i="0" u="sng" strike="noStrike" cap="none">
                <a:solidFill>
                  <a:srgbClr val="000000"/>
                </a:solidFill>
                <a:latin typeface="Raleway"/>
                <a:ea typeface="Raleway"/>
                <a:cs typeface="Raleway"/>
                <a:sym typeface="Raleway"/>
              </a:rPr>
              <a:t>ankle-high boots</a:t>
            </a:r>
            <a:r>
              <a:rPr lang="en-US" sz="1400" b="0" i="0" u="none" strike="noStrike" cap="none">
                <a:solidFill>
                  <a:srgbClr val="000000"/>
                </a:solidFill>
                <a:latin typeface="Raleway"/>
                <a:ea typeface="Raleway"/>
                <a:cs typeface="Raleway"/>
                <a:sym typeface="Raleway"/>
              </a:rPr>
              <a:t>. </a:t>
            </a:r>
            <a:endParaRPr sz="1400" b="0" i="0" u="none" strike="noStrike" cap="none">
              <a:solidFill>
                <a:srgbClr val="333333"/>
              </a:solidFill>
              <a:latin typeface="Raleway"/>
              <a:ea typeface="Raleway"/>
              <a:cs typeface="Raleway"/>
              <a:sym typeface="Raleway"/>
            </a:endParaRPr>
          </a:p>
        </p:txBody>
      </p:sp>
      <p:pic>
        <p:nvPicPr>
          <p:cNvPr id="523" name="Google Shape;523;p27"/>
          <p:cNvPicPr preferRelativeResize="0"/>
          <p:nvPr/>
        </p:nvPicPr>
        <p:blipFill rotWithShape="1">
          <a:blip r:embed="rId3">
            <a:alphaModFix/>
          </a:blip>
          <a:srcRect/>
          <a:stretch/>
        </p:blipFill>
        <p:spPr>
          <a:xfrm>
            <a:off x="4583151" y="1110343"/>
            <a:ext cx="6984739" cy="558641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0">
              <a:lnSpc>
                <a:spcPct val="85000"/>
              </a:lnSpc>
              <a:spcBef>
                <a:spcPts val="0"/>
              </a:spcBef>
              <a:spcAft>
                <a:spcPts val="0"/>
              </a:spcAft>
              <a:buClr>
                <a:schemeClr val="lt2"/>
              </a:buClr>
              <a:buSzPts val="4000"/>
              <a:buFont typeface="Arial"/>
              <a:buNone/>
            </a:pPr>
            <a:r>
              <a:rPr lang="en-US" dirty="0"/>
              <a:t>SCHEDULE OVERVIEW</a:t>
            </a:r>
            <a:endParaRPr dirty="0"/>
          </a:p>
        </p:txBody>
      </p:sp>
      <p:graphicFrame>
        <p:nvGraphicFramePr>
          <p:cNvPr id="112" name="Google Shape;112;p3"/>
          <p:cNvGraphicFramePr/>
          <p:nvPr/>
        </p:nvGraphicFramePr>
        <p:xfrm>
          <a:off x="199507" y="1110341"/>
          <a:ext cx="11801075" cy="5577850"/>
        </p:xfrm>
        <a:graphic>
          <a:graphicData uri="http://schemas.openxmlformats.org/drawingml/2006/table">
            <a:tbl>
              <a:tblPr>
                <a:noFill/>
                <a:tableStyleId>{C7A5E548-C055-4C6E-B230-D2CF77413E14}</a:tableStyleId>
              </a:tblPr>
              <a:tblGrid>
                <a:gridCol w="1340450">
                  <a:extLst>
                    <a:ext uri="{9D8B030D-6E8A-4147-A177-3AD203B41FA5}">
                      <a16:colId xmlns:a16="http://schemas.microsoft.com/office/drawing/2014/main" val="20000"/>
                    </a:ext>
                  </a:extLst>
                </a:gridCol>
                <a:gridCol w="1157425">
                  <a:extLst>
                    <a:ext uri="{9D8B030D-6E8A-4147-A177-3AD203B41FA5}">
                      <a16:colId xmlns:a16="http://schemas.microsoft.com/office/drawing/2014/main" val="20001"/>
                    </a:ext>
                  </a:extLst>
                </a:gridCol>
                <a:gridCol w="1732600">
                  <a:extLst>
                    <a:ext uri="{9D8B030D-6E8A-4147-A177-3AD203B41FA5}">
                      <a16:colId xmlns:a16="http://schemas.microsoft.com/office/drawing/2014/main" val="20002"/>
                    </a:ext>
                  </a:extLst>
                </a:gridCol>
                <a:gridCol w="1732600">
                  <a:extLst>
                    <a:ext uri="{9D8B030D-6E8A-4147-A177-3AD203B41FA5}">
                      <a16:colId xmlns:a16="http://schemas.microsoft.com/office/drawing/2014/main" val="20003"/>
                    </a:ext>
                  </a:extLst>
                </a:gridCol>
                <a:gridCol w="1732600">
                  <a:extLst>
                    <a:ext uri="{9D8B030D-6E8A-4147-A177-3AD203B41FA5}">
                      <a16:colId xmlns:a16="http://schemas.microsoft.com/office/drawing/2014/main" val="20004"/>
                    </a:ext>
                  </a:extLst>
                </a:gridCol>
                <a:gridCol w="1732600">
                  <a:extLst>
                    <a:ext uri="{9D8B030D-6E8A-4147-A177-3AD203B41FA5}">
                      <a16:colId xmlns:a16="http://schemas.microsoft.com/office/drawing/2014/main" val="20005"/>
                    </a:ext>
                  </a:extLst>
                </a:gridCol>
                <a:gridCol w="1732600">
                  <a:extLst>
                    <a:ext uri="{9D8B030D-6E8A-4147-A177-3AD203B41FA5}">
                      <a16:colId xmlns:a16="http://schemas.microsoft.com/office/drawing/2014/main" val="20006"/>
                    </a:ext>
                  </a:extLst>
                </a:gridCol>
                <a:gridCol w="640200">
                  <a:extLst>
                    <a:ext uri="{9D8B030D-6E8A-4147-A177-3AD203B41FA5}">
                      <a16:colId xmlns:a16="http://schemas.microsoft.com/office/drawing/2014/main" val="20007"/>
                    </a:ext>
                  </a:extLst>
                </a:gridCol>
              </a:tblGrid>
              <a:tr h="350675">
                <a:tc>
                  <a:txBody>
                    <a:bodyPr/>
                    <a:lstStyle/>
                    <a:p>
                      <a:pPr marL="0" marR="0" lvl="0" indent="0" algn="l"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 </a:t>
                      </a:r>
                      <a:endParaRPr sz="1050" b="1" u="none" strike="noStrike" cap="none">
                        <a:solidFill>
                          <a:srgbClr val="000000"/>
                        </a:solidFill>
                        <a:latin typeface="Calibri"/>
                        <a:ea typeface="Calibri"/>
                        <a:cs typeface="Calibri"/>
                        <a:sym typeface="Calibri"/>
                      </a:endParaRPr>
                    </a:p>
                  </a:txBody>
                  <a:tcPr marL="0" marR="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6A6A6"/>
                    </a:solidFill>
                  </a:tcPr>
                </a:tc>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SUN</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6A6A6"/>
                    </a:solidFill>
                  </a:tcPr>
                </a:tc>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MON</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6A6A6"/>
                    </a:solidFill>
                  </a:tcPr>
                </a:tc>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TUE</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6A6A6"/>
                    </a:solidFill>
                  </a:tcPr>
                </a:tc>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WED</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6A6A6"/>
                    </a:solidFill>
                  </a:tcPr>
                </a:tc>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THURS</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6A6A6"/>
                    </a:solidFill>
                  </a:tcPr>
                </a:tc>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FRI</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6A6A6"/>
                    </a:solidFill>
                  </a:tcPr>
                </a:tc>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SAT</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6A6A6"/>
                    </a:solidFill>
                  </a:tcPr>
                </a:tc>
                <a:extLst>
                  <a:ext uri="{0D108BD9-81ED-4DB2-BD59-A6C34878D82A}">
                    <a16:rowId xmlns:a16="http://schemas.microsoft.com/office/drawing/2014/main" val="10000"/>
                  </a:ext>
                </a:extLst>
              </a:tr>
              <a:tr h="549850">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7:30 AM-</a:t>
                      </a:r>
                      <a:br>
                        <a:rPr lang="en-US" sz="1100" b="1" u="none" strike="noStrike" cap="none">
                          <a:solidFill>
                            <a:srgbClr val="000000"/>
                          </a:solidFill>
                          <a:latin typeface="Raleway"/>
                          <a:ea typeface="Raleway"/>
                          <a:cs typeface="Raleway"/>
                          <a:sym typeface="Raleway"/>
                        </a:rPr>
                      </a:br>
                      <a:r>
                        <a:rPr lang="en-US" sz="1100" b="1" u="none" strike="noStrike" cap="none">
                          <a:solidFill>
                            <a:srgbClr val="000000"/>
                          </a:solidFill>
                          <a:latin typeface="Raleway"/>
                          <a:ea typeface="Raleway"/>
                          <a:cs typeface="Raleway"/>
                          <a:sym typeface="Raleway"/>
                        </a:rPr>
                        <a:t>8:30 AM</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6A6A6"/>
                    </a:solidFill>
                  </a:tcPr>
                </a:tc>
                <a:tc rowSpan="4">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 </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gridSpan="6">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Breakfast</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0808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05925">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8:45 AM-10:25 AM </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6A6A6"/>
                    </a:solidFill>
                  </a:tcPr>
                </a:tc>
                <a:tc vMerge="1">
                  <a:txBody>
                    <a:bodyPr/>
                    <a:lstStyle/>
                    <a:p>
                      <a:endParaRPr lang="en-US"/>
                    </a:p>
                  </a:txBody>
                  <a:tcPr/>
                </a:tc>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Merit Badge</a:t>
                      </a:r>
                      <a:br>
                        <a:rPr lang="en-US" sz="1100" b="1" u="none" strike="noStrike" cap="none">
                          <a:solidFill>
                            <a:srgbClr val="000000"/>
                          </a:solidFill>
                          <a:latin typeface="Raleway"/>
                          <a:ea typeface="Raleway"/>
                          <a:cs typeface="Raleway"/>
                          <a:sym typeface="Raleway"/>
                        </a:rPr>
                      </a:br>
                      <a:r>
                        <a:rPr lang="en-US" sz="1100" b="1" u="none" strike="noStrike" cap="none">
                          <a:solidFill>
                            <a:srgbClr val="000000"/>
                          </a:solidFill>
                          <a:latin typeface="Raleway"/>
                          <a:ea typeface="Raleway"/>
                          <a:cs typeface="Raleway"/>
                          <a:sym typeface="Raleway"/>
                        </a:rPr>
                        <a:t>Session 1 MWF</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5B183"/>
                    </a:solidFill>
                  </a:tcPr>
                </a:tc>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Merit Badge</a:t>
                      </a:r>
                      <a:br>
                        <a:rPr lang="en-US" sz="1100" b="1" u="none" strike="noStrike" cap="none">
                          <a:solidFill>
                            <a:srgbClr val="000000"/>
                          </a:solidFill>
                          <a:latin typeface="Raleway"/>
                          <a:ea typeface="Raleway"/>
                          <a:cs typeface="Raleway"/>
                          <a:sym typeface="Raleway"/>
                        </a:rPr>
                      </a:br>
                      <a:r>
                        <a:rPr lang="en-US" sz="1100" b="1" u="none" strike="noStrike" cap="none">
                          <a:solidFill>
                            <a:srgbClr val="000000"/>
                          </a:solidFill>
                          <a:latin typeface="Raleway"/>
                          <a:ea typeface="Raleway"/>
                          <a:cs typeface="Raleway"/>
                          <a:sym typeface="Raleway"/>
                        </a:rPr>
                        <a:t>Session 1 T,TH</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2D050"/>
                    </a:solidFill>
                  </a:tcPr>
                </a:tc>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Merit Badge</a:t>
                      </a:r>
                      <a:br>
                        <a:rPr lang="en-US" sz="1100" b="1" u="none" strike="noStrike" cap="none">
                          <a:solidFill>
                            <a:srgbClr val="000000"/>
                          </a:solidFill>
                          <a:latin typeface="Raleway"/>
                          <a:ea typeface="Raleway"/>
                          <a:cs typeface="Raleway"/>
                          <a:sym typeface="Raleway"/>
                        </a:rPr>
                      </a:br>
                      <a:r>
                        <a:rPr lang="en-US" sz="1100" b="1" u="none" strike="noStrike" cap="none">
                          <a:solidFill>
                            <a:srgbClr val="000000"/>
                          </a:solidFill>
                          <a:latin typeface="Raleway"/>
                          <a:ea typeface="Raleway"/>
                          <a:cs typeface="Raleway"/>
                          <a:sym typeface="Raleway"/>
                        </a:rPr>
                        <a:t>Session 1 MWF</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5B183"/>
                    </a:solidFill>
                  </a:tcPr>
                </a:tc>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Merit Badge</a:t>
                      </a:r>
                      <a:br>
                        <a:rPr lang="en-US" sz="1100" b="1" u="none" strike="noStrike" cap="none">
                          <a:solidFill>
                            <a:srgbClr val="000000"/>
                          </a:solidFill>
                          <a:latin typeface="Raleway"/>
                          <a:ea typeface="Raleway"/>
                          <a:cs typeface="Raleway"/>
                          <a:sym typeface="Raleway"/>
                        </a:rPr>
                      </a:br>
                      <a:r>
                        <a:rPr lang="en-US" sz="1100" b="1" u="none" strike="noStrike" cap="none">
                          <a:solidFill>
                            <a:srgbClr val="000000"/>
                          </a:solidFill>
                          <a:latin typeface="Raleway"/>
                          <a:ea typeface="Raleway"/>
                          <a:cs typeface="Raleway"/>
                          <a:sym typeface="Raleway"/>
                        </a:rPr>
                        <a:t>Session 1 T,TH</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2D050"/>
                    </a:solidFill>
                  </a:tcPr>
                </a:tc>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Merit Badge</a:t>
                      </a:r>
                      <a:br>
                        <a:rPr lang="en-US" sz="1100" b="1" u="none" strike="noStrike" cap="none">
                          <a:solidFill>
                            <a:srgbClr val="000000"/>
                          </a:solidFill>
                          <a:latin typeface="Raleway"/>
                          <a:ea typeface="Raleway"/>
                          <a:cs typeface="Raleway"/>
                          <a:sym typeface="Raleway"/>
                        </a:rPr>
                      </a:br>
                      <a:r>
                        <a:rPr lang="en-US" sz="1100" b="1" u="none" strike="noStrike" cap="none">
                          <a:solidFill>
                            <a:srgbClr val="000000"/>
                          </a:solidFill>
                          <a:latin typeface="Raleway"/>
                          <a:ea typeface="Raleway"/>
                          <a:cs typeface="Raleway"/>
                          <a:sym typeface="Raleway"/>
                        </a:rPr>
                        <a:t>Session 1 MWF</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5B183"/>
                    </a:solidFill>
                  </a:tcPr>
                </a:tc>
                <a:tc rowSpan="2">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Check</a:t>
                      </a:r>
                      <a:r>
                        <a:rPr lang="en-US" sz="1100" b="1" u="none" strike="noStrike" cap="none">
                          <a:latin typeface="Raleway"/>
                          <a:ea typeface="Raleway"/>
                          <a:cs typeface="Raleway"/>
                          <a:sym typeface="Raleway"/>
                        </a:rPr>
                        <a:t>-</a:t>
                      </a:r>
                      <a:endParaRPr sz="1100" b="1" u="none" strike="noStrike" cap="none">
                        <a:solidFill>
                          <a:srgbClr val="000000"/>
                        </a:solidFill>
                        <a:latin typeface="Raleway"/>
                        <a:ea typeface="Raleway"/>
                        <a:cs typeface="Raleway"/>
                        <a:sym typeface="Raleway"/>
                      </a:endParaRPr>
                    </a:p>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Out</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549850">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10:35 AM-12:15 PM</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6A6A6"/>
                    </a:solidFill>
                  </a:tcPr>
                </a:tc>
                <a:tc vMerge="1">
                  <a:txBody>
                    <a:bodyPr/>
                    <a:lstStyle/>
                    <a:p>
                      <a:endParaRPr lang="en-US"/>
                    </a:p>
                  </a:txBody>
                  <a:tcPr/>
                </a:tc>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Merit Badge</a:t>
                      </a:r>
                      <a:br>
                        <a:rPr lang="en-US" sz="1100" b="1" u="none" strike="noStrike" cap="none">
                          <a:solidFill>
                            <a:srgbClr val="000000"/>
                          </a:solidFill>
                          <a:latin typeface="Raleway"/>
                          <a:ea typeface="Raleway"/>
                          <a:cs typeface="Raleway"/>
                          <a:sym typeface="Raleway"/>
                        </a:rPr>
                      </a:br>
                      <a:r>
                        <a:rPr lang="en-US" sz="1100" b="1" u="none" strike="noStrike" cap="none">
                          <a:solidFill>
                            <a:srgbClr val="000000"/>
                          </a:solidFill>
                          <a:latin typeface="Raleway"/>
                          <a:ea typeface="Raleway"/>
                          <a:cs typeface="Raleway"/>
                          <a:sym typeface="Raleway"/>
                        </a:rPr>
                        <a:t>Session 2 MWF</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DC3E6"/>
                    </a:solidFill>
                  </a:tcPr>
                </a:tc>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Merit Badge</a:t>
                      </a:r>
                      <a:br>
                        <a:rPr lang="en-US" sz="1100" b="1" u="none" strike="noStrike" cap="none">
                          <a:solidFill>
                            <a:srgbClr val="000000"/>
                          </a:solidFill>
                          <a:latin typeface="Raleway"/>
                          <a:ea typeface="Raleway"/>
                          <a:cs typeface="Raleway"/>
                          <a:sym typeface="Raleway"/>
                        </a:rPr>
                      </a:br>
                      <a:r>
                        <a:rPr lang="en-US" sz="1100" b="1" u="none" strike="noStrike" cap="none">
                          <a:solidFill>
                            <a:srgbClr val="000000"/>
                          </a:solidFill>
                          <a:latin typeface="Raleway"/>
                          <a:ea typeface="Raleway"/>
                          <a:cs typeface="Raleway"/>
                          <a:sym typeface="Raleway"/>
                        </a:rPr>
                        <a:t>Session 2 T,TH</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DA66"/>
                    </a:solidFill>
                  </a:tcPr>
                </a:tc>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Merit Badge</a:t>
                      </a:r>
                      <a:br>
                        <a:rPr lang="en-US" sz="1100" b="1" u="none" strike="noStrike" cap="none">
                          <a:solidFill>
                            <a:srgbClr val="000000"/>
                          </a:solidFill>
                          <a:latin typeface="Raleway"/>
                          <a:ea typeface="Raleway"/>
                          <a:cs typeface="Raleway"/>
                          <a:sym typeface="Raleway"/>
                        </a:rPr>
                      </a:br>
                      <a:r>
                        <a:rPr lang="en-US" sz="1100" b="1" u="none" strike="noStrike" cap="none">
                          <a:solidFill>
                            <a:srgbClr val="000000"/>
                          </a:solidFill>
                          <a:latin typeface="Raleway"/>
                          <a:ea typeface="Raleway"/>
                          <a:cs typeface="Raleway"/>
                          <a:sym typeface="Raleway"/>
                        </a:rPr>
                        <a:t>Session 2 MWF</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DC3E6"/>
                    </a:solidFill>
                  </a:tcPr>
                </a:tc>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Merit Badge</a:t>
                      </a:r>
                      <a:br>
                        <a:rPr lang="en-US" sz="1100" b="1" u="none" strike="noStrike" cap="none">
                          <a:solidFill>
                            <a:srgbClr val="000000"/>
                          </a:solidFill>
                          <a:latin typeface="Raleway"/>
                          <a:ea typeface="Raleway"/>
                          <a:cs typeface="Raleway"/>
                          <a:sym typeface="Raleway"/>
                        </a:rPr>
                      </a:br>
                      <a:r>
                        <a:rPr lang="en-US" sz="1100" b="1" u="none" strike="noStrike" cap="none">
                          <a:solidFill>
                            <a:srgbClr val="000000"/>
                          </a:solidFill>
                          <a:latin typeface="Raleway"/>
                          <a:ea typeface="Raleway"/>
                          <a:cs typeface="Raleway"/>
                          <a:sym typeface="Raleway"/>
                        </a:rPr>
                        <a:t>Session 2 T,TH</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DA66"/>
                    </a:solidFill>
                  </a:tcPr>
                </a:tc>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Merit Badge</a:t>
                      </a:r>
                      <a:br>
                        <a:rPr lang="en-US" sz="1100" b="1" u="none" strike="noStrike" cap="none">
                          <a:solidFill>
                            <a:srgbClr val="000000"/>
                          </a:solidFill>
                          <a:latin typeface="Raleway"/>
                          <a:ea typeface="Raleway"/>
                          <a:cs typeface="Raleway"/>
                          <a:sym typeface="Raleway"/>
                        </a:rPr>
                      </a:br>
                      <a:r>
                        <a:rPr lang="en-US" sz="1100" b="1" u="none" strike="noStrike" cap="none">
                          <a:solidFill>
                            <a:srgbClr val="000000"/>
                          </a:solidFill>
                          <a:latin typeface="Raleway"/>
                          <a:ea typeface="Raleway"/>
                          <a:cs typeface="Raleway"/>
                          <a:sym typeface="Raleway"/>
                        </a:rPr>
                        <a:t>Session 2 MWF</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DC3E6"/>
                    </a:solidFill>
                  </a:tcPr>
                </a:tc>
                <a:tc vMerge="1">
                  <a:txBody>
                    <a:bodyPr/>
                    <a:lstStyle/>
                    <a:p>
                      <a:endParaRPr lang="en-US"/>
                    </a:p>
                  </a:txBody>
                  <a:tcPr/>
                </a:tc>
                <a:extLst>
                  <a:ext uri="{0D108BD9-81ED-4DB2-BD59-A6C34878D82A}">
                    <a16:rowId xmlns:a16="http://schemas.microsoft.com/office/drawing/2014/main" val="10003"/>
                  </a:ext>
                </a:extLst>
              </a:tr>
              <a:tr h="333975">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12:30 PM</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6A6A6"/>
                    </a:solidFill>
                  </a:tcPr>
                </a:tc>
                <a:tc vMerge="1">
                  <a:txBody>
                    <a:bodyPr/>
                    <a:lstStyle/>
                    <a:p>
                      <a:endParaRPr lang="en-US"/>
                    </a:p>
                  </a:txBody>
                  <a:tcPr/>
                </a:tc>
                <a:tc gridSpan="5">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Lunch </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0808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6">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 </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590950">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2:00 PM</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6A6A6"/>
                    </a:solidFill>
                  </a:tcPr>
                </a:tc>
                <a:tc rowSpan="3">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Check-In, Set up,</a:t>
                      </a:r>
                      <a:br>
                        <a:rPr lang="en-US" sz="1100" b="1" u="none" strike="noStrike" cap="none">
                          <a:solidFill>
                            <a:srgbClr val="000000"/>
                          </a:solidFill>
                          <a:latin typeface="Raleway"/>
                          <a:ea typeface="Raleway"/>
                          <a:cs typeface="Raleway"/>
                          <a:sym typeface="Raleway"/>
                        </a:rPr>
                      </a:br>
                      <a:r>
                        <a:rPr lang="en-US" sz="1100" b="1" u="none" strike="noStrike" cap="none">
                          <a:solidFill>
                            <a:srgbClr val="000000"/>
                          </a:solidFill>
                          <a:latin typeface="Raleway"/>
                          <a:ea typeface="Raleway"/>
                          <a:cs typeface="Raleway"/>
                          <a:sym typeface="Raleway"/>
                        </a:rPr>
                        <a:t> Dining Orientation</a:t>
                      </a:r>
                      <a:br>
                        <a:rPr lang="en-US" sz="1100" b="1" u="none" strike="noStrike" cap="none">
                          <a:solidFill>
                            <a:srgbClr val="000000"/>
                          </a:solidFill>
                          <a:latin typeface="Raleway"/>
                          <a:ea typeface="Raleway"/>
                          <a:cs typeface="Raleway"/>
                          <a:sym typeface="Raleway"/>
                        </a:rPr>
                      </a:br>
                      <a:r>
                        <a:rPr lang="en-US" sz="1100" b="1" u="none" strike="noStrike" cap="none">
                          <a:solidFill>
                            <a:srgbClr val="000000"/>
                          </a:solidFill>
                          <a:latin typeface="Raleway"/>
                          <a:ea typeface="Raleway"/>
                          <a:cs typeface="Raleway"/>
                          <a:sym typeface="Raleway"/>
                        </a:rPr>
                        <a:t>Swim Tests</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Troop/ Crew Activity </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BC1A0"/>
                    </a:solidFill>
                  </a:tcPr>
                </a:tc>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Troop/ Crew Activity </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BC1A0"/>
                    </a:solidFill>
                  </a:tcPr>
                </a:tc>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Troop/ Crew Activity </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BC1A0"/>
                    </a:solidFill>
                  </a:tcPr>
                </a:tc>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Troop/ Crew Activity </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BC1A0"/>
                    </a:solidFill>
                  </a:tcPr>
                </a:tc>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Troop/ Crew Activity </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BC1A0"/>
                    </a:solidFill>
                  </a:tcPr>
                </a:tc>
                <a:tc vMerge="1">
                  <a:txBody>
                    <a:bodyPr/>
                    <a:lstStyle/>
                    <a:p>
                      <a:endParaRPr lang="en-US"/>
                    </a:p>
                  </a:txBody>
                  <a:tcPr/>
                </a:tc>
                <a:extLst>
                  <a:ext uri="{0D108BD9-81ED-4DB2-BD59-A6C34878D82A}">
                    <a16:rowId xmlns:a16="http://schemas.microsoft.com/office/drawing/2014/main" val="10005"/>
                  </a:ext>
                </a:extLst>
              </a:tr>
              <a:tr h="561250">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3:00 PM</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6A6A6"/>
                    </a:solidFill>
                  </a:tcPr>
                </a:tc>
                <a:tc vMerge="1">
                  <a:txBody>
                    <a:bodyPr/>
                    <a:lstStyle/>
                    <a:p>
                      <a:endParaRPr lang="en-US"/>
                    </a:p>
                  </a:txBody>
                  <a:tcPr/>
                </a:tc>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Troop/ Crew Activity </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BC1A0"/>
                    </a:solidFill>
                  </a:tcPr>
                </a:tc>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Troop/ Crew Activity </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BC1A0"/>
                    </a:solidFill>
                  </a:tcPr>
                </a:tc>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Troop/ Crew Activity </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BC1A0"/>
                    </a:solidFill>
                  </a:tcPr>
                </a:tc>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Troop/ Crew Activity </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BC1A0"/>
                    </a:solidFill>
                  </a:tcPr>
                </a:tc>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Troop/ Crew Activity </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BC1A0"/>
                    </a:solidFill>
                  </a:tcPr>
                </a:tc>
                <a:tc vMerge="1">
                  <a:txBody>
                    <a:bodyPr/>
                    <a:lstStyle/>
                    <a:p>
                      <a:endParaRPr lang="en-US"/>
                    </a:p>
                  </a:txBody>
                  <a:tcPr/>
                </a:tc>
                <a:extLst>
                  <a:ext uri="{0D108BD9-81ED-4DB2-BD59-A6C34878D82A}">
                    <a16:rowId xmlns:a16="http://schemas.microsoft.com/office/drawing/2014/main" val="10006"/>
                  </a:ext>
                </a:extLst>
              </a:tr>
              <a:tr h="820825">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4:00 PM</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6A6A6"/>
                    </a:solidFill>
                  </a:tcPr>
                </a:tc>
                <a:tc vMerge="1">
                  <a:txBody>
                    <a:bodyPr/>
                    <a:lstStyle/>
                    <a:p>
                      <a:endParaRPr lang="en-US"/>
                    </a:p>
                  </a:txBody>
                  <a:tcPr/>
                </a:tc>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Troop/ Crew Activity </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BC1A0"/>
                    </a:solidFill>
                  </a:tcPr>
                </a:tc>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Troop/ Crew Activity </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BC1A0"/>
                    </a:solidFill>
                  </a:tcPr>
                </a:tc>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Troop/ Crew Activity</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BC1A0"/>
                    </a:solidFill>
                  </a:tcPr>
                </a:tc>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Troop/ Crew Activity </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BC1A0"/>
                    </a:solidFill>
                  </a:tcPr>
                </a:tc>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Troop/ Crew Activity </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BC1A0"/>
                    </a:solidFill>
                  </a:tcPr>
                </a:tc>
                <a:tc vMerge="1">
                  <a:txBody>
                    <a:bodyPr/>
                    <a:lstStyle/>
                    <a:p>
                      <a:endParaRPr lang="en-US"/>
                    </a:p>
                  </a:txBody>
                  <a:tcPr/>
                </a:tc>
                <a:extLst>
                  <a:ext uri="{0D108BD9-81ED-4DB2-BD59-A6C34878D82A}">
                    <a16:rowId xmlns:a16="http://schemas.microsoft.com/office/drawing/2014/main" val="10007"/>
                  </a:ext>
                </a:extLst>
              </a:tr>
              <a:tr h="405650">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6:00 PM</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6A6A6"/>
                    </a:solidFill>
                  </a:tcPr>
                </a:tc>
                <a:tc gridSpan="6">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Supper </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0808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0008"/>
                  </a:ext>
                </a:extLst>
              </a:tr>
              <a:tr h="808900">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7:00 PM - 8:30 PM</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6A6A6"/>
                    </a:solidFill>
                  </a:tcPr>
                </a:tc>
                <a:tc>
                  <a:txBody>
                    <a:bodyPr/>
                    <a:lstStyle/>
                    <a:p>
                      <a:pPr marL="0" marR="0" lvl="0" indent="0" algn="ctr" rtl="0">
                        <a:lnSpc>
                          <a:spcPct val="119000"/>
                        </a:lnSpc>
                        <a:spcBef>
                          <a:spcPts val="0"/>
                        </a:spcBef>
                        <a:spcAft>
                          <a:spcPts val="0"/>
                        </a:spcAft>
                        <a:buClr>
                          <a:srgbClr val="000000"/>
                        </a:buClr>
                        <a:buSzPts val="1050"/>
                        <a:buFont typeface="Arial"/>
                        <a:buNone/>
                      </a:pPr>
                      <a:r>
                        <a:rPr lang="en-US" sz="1050" b="1" u="none" strike="noStrike" cap="none">
                          <a:solidFill>
                            <a:srgbClr val="000000"/>
                          </a:solidFill>
                          <a:latin typeface="Raleway"/>
                          <a:ea typeface="Raleway"/>
                          <a:cs typeface="Raleway"/>
                          <a:sym typeface="Raleway"/>
                        </a:rPr>
                        <a:t>Roundtable</a:t>
                      </a:r>
                      <a:br>
                        <a:rPr lang="en-US" sz="1050" b="1" u="none" strike="noStrike" cap="none">
                          <a:solidFill>
                            <a:srgbClr val="000000"/>
                          </a:solidFill>
                          <a:latin typeface="Raleway"/>
                          <a:ea typeface="Raleway"/>
                          <a:cs typeface="Raleway"/>
                          <a:sym typeface="Raleway"/>
                        </a:rPr>
                      </a:br>
                      <a:r>
                        <a:rPr lang="en-US" sz="1050" b="1" u="none" strike="noStrike" cap="none">
                          <a:solidFill>
                            <a:srgbClr val="000000"/>
                          </a:solidFill>
                          <a:latin typeface="Raleway"/>
                          <a:ea typeface="Raleway"/>
                          <a:cs typeface="Raleway"/>
                          <a:sym typeface="Raleway"/>
                        </a:rPr>
                        <a:t>Camp Tour</a:t>
                      </a:r>
                      <a:br>
                        <a:rPr lang="en-US" sz="1050" b="1" u="none" strike="noStrike" cap="none">
                          <a:solidFill>
                            <a:srgbClr val="000000"/>
                          </a:solidFill>
                          <a:latin typeface="Raleway"/>
                          <a:ea typeface="Raleway"/>
                          <a:cs typeface="Raleway"/>
                          <a:sym typeface="Raleway"/>
                        </a:rPr>
                      </a:br>
                      <a:r>
                        <a:rPr lang="en-US" sz="1050" b="1" u="none" strike="noStrike" cap="none">
                          <a:solidFill>
                            <a:srgbClr val="000000"/>
                          </a:solidFill>
                          <a:latin typeface="Raleway"/>
                          <a:ea typeface="Raleway"/>
                          <a:cs typeface="Raleway"/>
                          <a:sym typeface="Raleway"/>
                        </a:rPr>
                        <a:t>Campfire</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Open</a:t>
                      </a:r>
                      <a:br>
                        <a:rPr lang="en-US" sz="1100" b="1" u="none" strike="noStrike" cap="none">
                          <a:solidFill>
                            <a:srgbClr val="000000"/>
                          </a:solidFill>
                          <a:latin typeface="Raleway"/>
                          <a:ea typeface="Raleway"/>
                          <a:cs typeface="Raleway"/>
                          <a:sym typeface="Raleway"/>
                        </a:rPr>
                      </a:br>
                      <a:r>
                        <a:rPr lang="en-US" sz="1100" b="1" u="none" strike="noStrike" cap="none">
                          <a:solidFill>
                            <a:srgbClr val="000000"/>
                          </a:solidFill>
                          <a:latin typeface="Raleway"/>
                          <a:ea typeface="Raleway"/>
                          <a:cs typeface="Raleway"/>
                          <a:sym typeface="Raleway"/>
                        </a:rPr>
                        <a:t>Program</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2D050"/>
                    </a:solidFill>
                  </a:tcPr>
                </a:tc>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Open</a:t>
                      </a:r>
                      <a:br>
                        <a:rPr lang="en-US" sz="1100" b="1" u="none" strike="noStrike" cap="none">
                          <a:solidFill>
                            <a:srgbClr val="000000"/>
                          </a:solidFill>
                          <a:latin typeface="Raleway"/>
                          <a:ea typeface="Raleway"/>
                          <a:cs typeface="Raleway"/>
                          <a:sym typeface="Raleway"/>
                        </a:rPr>
                      </a:br>
                      <a:r>
                        <a:rPr lang="en-US" sz="1100" b="1" u="none" strike="noStrike" cap="none">
                          <a:solidFill>
                            <a:srgbClr val="000000"/>
                          </a:solidFill>
                          <a:latin typeface="Raleway"/>
                          <a:ea typeface="Raleway"/>
                          <a:cs typeface="Raleway"/>
                          <a:sym typeface="Raleway"/>
                        </a:rPr>
                        <a:t>Program</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2D050"/>
                    </a:solidFill>
                  </a:tcPr>
                </a:tc>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Open</a:t>
                      </a:r>
                      <a:br>
                        <a:rPr lang="en-US" sz="1100" b="1" u="none" strike="noStrike" cap="none">
                          <a:solidFill>
                            <a:srgbClr val="000000"/>
                          </a:solidFill>
                          <a:latin typeface="Raleway"/>
                          <a:ea typeface="Raleway"/>
                          <a:cs typeface="Raleway"/>
                          <a:sym typeface="Raleway"/>
                        </a:rPr>
                      </a:br>
                      <a:r>
                        <a:rPr lang="en-US" sz="1100" b="1" u="none" strike="noStrike" cap="none">
                          <a:solidFill>
                            <a:srgbClr val="000000"/>
                          </a:solidFill>
                          <a:latin typeface="Raleway"/>
                          <a:ea typeface="Raleway"/>
                          <a:cs typeface="Raleway"/>
                          <a:sym typeface="Raleway"/>
                        </a:rPr>
                        <a:t>Program</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2D050"/>
                    </a:solidFill>
                  </a:tcPr>
                </a:tc>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Open</a:t>
                      </a:r>
                      <a:br>
                        <a:rPr lang="en-US" sz="1100" b="1" u="none" strike="noStrike" cap="none">
                          <a:solidFill>
                            <a:srgbClr val="000000"/>
                          </a:solidFill>
                          <a:latin typeface="Raleway"/>
                          <a:ea typeface="Raleway"/>
                          <a:cs typeface="Raleway"/>
                          <a:sym typeface="Raleway"/>
                        </a:rPr>
                      </a:br>
                      <a:r>
                        <a:rPr lang="en-US" sz="1100" b="1" u="none" strike="noStrike" cap="none">
                          <a:solidFill>
                            <a:srgbClr val="000000"/>
                          </a:solidFill>
                          <a:latin typeface="Raleway"/>
                          <a:ea typeface="Raleway"/>
                          <a:cs typeface="Raleway"/>
                          <a:sym typeface="Raleway"/>
                        </a:rPr>
                        <a:t>Program</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2D050"/>
                    </a:solidFill>
                  </a:tcPr>
                </a:tc>
                <a:tc>
                  <a:txBody>
                    <a:bodyPr/>
                    <a:lstStyle/>
                    <a:p>
                      <a:pPr marL="0" marR="0" lvl="0" indent="0" algn="ctr" rtl="0">
                        <a:lnSpc>
                          <a:spcPct val="119000"/>
                        </a:lnSpc>
                        <a:spcBef>
                          <a:spcPts val="0"/>
                        </a:spcBef>
                        <a:spcAft>
                          <a:spcPts val="0"/>
                        </a:spcAft>
                        <a:buClr>
                          <a:srgbClr val="000000"/>
                        </a:buClr>
                        <a:buSzPts val="1100"/>
                        <a:buFont typeface="Arial"/>
                        <a:buNone/>
                      </a:pPr>
                      <a:r>
                        <a:rPr lang="en-US" sz="1100" b="1" u="none" strike="noStrike" cap="none">
                          <a:solidFill>
                            <a:srgbClr val="000000"/>
                          </a:solidFill>
                          <a:latin typeface="Raleway"/>
                          <a:ea typeface="Raleway"/>
                          <a:cs typeface="Raleway"/>
                          <a:sym typeface="Raleway"/>
                        </a:rPr>
                        <a:t>Closing</a:t>
                      </a:r>
                      <a:br>
                        <a:rPr lang="en-US" sz="1100" b="1" u="none" strike="noStrike" cap="none">
                          <a:solidFill>
                            <a:srgbClr val="000000"/>
                          </a:solidFill>
                          <a:latin typeface="Raleway"/>
                          <a:ea typeface="Raleway"/>
                          <a:cs typeface="Raleway"/>
                          <a:sym typeface="Raleway"/>
                        </a:rPr>
                      </a:br>
                      <a:r>
                        <a:rPr lang="en-US" sz="1100" b="1" u="none" strike="noStrike" cap="none">
                          <a:solidFill>
                            <a:srgbClr val="000000"/>
                          </a:solidFill>
                          <a:latin typeface="Raleway"/>
                          <a:ea typeface="Raleway"/>
                          <a:cs typeface="Raleway"/>
                          <a:sym typeface="Raleway"/>
                        </a:rPr>
                        <a:t>Campfire</a:t>
                      </a:r>
                      <a:endParaRPr sz="1050" b="1"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9"/>
                  </a:ext>
                </a:extLst>
              </a:tr>
            </a:tbl>
          </a:graphicData>
        </a:graphic>
      </p:graphicFrame>
      <p:sp>
        <p:nvSpPr>
          <p:cNvPr id="113" name="Google Shape;113;p3"/>
          <p:cNvSpPr/>
          <p:nvPr/>
        </p:nvSpPr>
        <p:spPr>
          <a:xfrm>
            <a:off x="-2676919" y="6655904"/>
            <a:ext cx="22222910" cy="985594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2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0">
              <a:lnSpc>
                <a:spcPct val="85000"/>
              </a:lnSpc>
              <a:spcBef>
                <a:spcPts val="0"/>
              </a:spcBef>
              <a:spcAft>
                <a:spcPts val="0"/>
              </a:spcAft>
              <a:buClr>
                <a:schemeClr val="lt2"/>
              </a:buClr>
              <a:buSzPts val="4000"/>
              <a:buFont typeface="Arial"/>
              <a:buNone/>
            </a:pPr>
            <a:r>
              <a:rPr lang="en-US"/>
              <a:t>OLDER SCOUT PROGRAMS</a:t>
            </a:r>
            <a:endParaRPr/>
          </a:p>
        </p:txBody>
      </p:sp>
      <p:sp>
        <p:nvSpPr>
          <p:cNvPr id="529" name="Google Shape;529;p28"/>
          <p:cNvSpPr txBox="1"/>
          <p:nvPr/>
        </p:nvSpPr>
        <p:spPr>
          <a:xfrm>
            <a:off x="239486" y="1110344"/>
            <a:ext cx="3845628" cy="5577838"/>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24C86"/>
              </a:buClr>
              <a:buSzPts val="3200"/>
              <a:buFont typeface="Oswald"/>
              <a:buNone/>
            </a:pPr>
            <a:r>
              <a:rPr lang="en-US" sz="3200" b="0" i="0" u="none" strike="noStrike" cap="none">
                <a:solidFill>
                  <a:srgbClr val="024C86"/>
                </a:solidFill>
                <a:latin typeface="Oswald"/>
                <a:ea typeface="Oswald"/>
                <a:cs typeface="Oswald"/>
                <a:sym typeface="Oswald"/>
              </a:rPr>
              <a:t>ATV Programs</a:t>
            </a:r>
            <a:endParaRPr sz="3200" b="0" i="0" u="none" strike="noStrike" cap="none">
              <a:solidFill>
                <a:srgbClr val="333333"/>
              </a:solidFill>
              <a:latin typeface="Raleway"/>
              <a:ea typeface="Raleway"/>
              <a:cs typeface="Raleway"/>
              <a:sym typeface="Raleway"/>
            </a:endParaRPr>
          </a:p>
          <a:p>
            <a:pPr marL="0" marR="0" lvl="0" indent="0" algn="l" rtl="0">
              <a:lnSpc>
                <a:spcPct val="100000"/>
              </a:lnSpc>
              <a:spcBef>
                <a:spcPts val="0"/>
              </a:spcBef>
              <a:spcAft>
                <a:spcPts val="0"/>
              </a:spcAft>
              <a:buClr>
                <a:srgbClr val="024C86"/>
              </a:buClr>
              <a:buSzPts val="1800"/>
              <a:buFont typeface="Oswald"/>
              <a:buNone/>
            </a:pPr>
            <a:r>
              <a:rPr lang="en-US" sz="1800" b="0" i="0" u="none" strike="noStrike" cap="none">
                <a:solidFill>
                  <a:srgbClr val="024C86"/>
                </a:solidFill>
                <a:latin typeface="Oswald"/>
                <a:ea typeface="Oswald"/>
                <a:cs typeface="Oswald"/>
                <a:sym typeface="Oswald"/>
              </a:rPr>
              <a:t>Tier 2: ATV extented Ride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Raleway"/>
              <a:buNone/>
            </a:pPr>
            <a:r>
              <a:rPr lang="en-US" sz="1600" b="0" i="0" u="none" strike="noStrike" cap="none">
                <a:solidFill>
                  <a:srgbClr val="000000"/>
                </a:solidFill>
                <a:latin typeface="Raleway"/>
                <a:ea typeface="Raleway"/>
                <a:cs typeface="Raleway"/>
                <a:sym typeface="Raleway"/>
              </a:rPr>
              <a:t>Ride over 10 miles of back trails all on the Tomahawk Property. See parts of camp no one else sees!</a:t>
            </a:r>
            <a:br>
              <a:rPr lang="en-US" sz="1600" b="0" i="0" u="none" strike="noStrike" cap="none">
                <a:solidFill>
                  <a:srgbClr val="000000"/>
                </a:solidFill>
                <a:latin typeface="Raleway"/>
                <a:ea typeface="Raleway"/>
                <a:cs typeface="Raleway"/>
                <a:sym typeface="Raleway"/>
              </a:rPr>
            </a:br>
            <a:br>
              <a:rPr lang="en-US" sz="1600" b="1" i="0" u="none" strike="noStrike" cap="none">
                <a:solidFill>
                  <a:srgbClr val="000000"/>
                </a:solidFill>
                <a:latin typeface="Raleway"/>
                <a:ea typeface="Raleway"/>
                <a:cs typeface="Raleway"/>
                <a:sym typeface="Raleway"/>
              </a:rPr>
            </a:br>
            <a:r>
              <a:rPr lang="en-US" sz="1600" b="1" i="0" u="none" strike="noStrike" cap="none">
                <a:solidFill>
                  <a:srgbClr val="000000"/>
                </a:solidFill>
                <a:latin typeface="Raleway"/>
                <a:ea typeface="Raleway"/>
                <a:cs typeface="Raleway"/>
                <a:sym typeface="Raleway"/>
              </a:rPr>
              <a:t>Age on day of riding: </a:t>
            </a:r>
            <a:r>
              <a:rPr lang="en-US" sz="1600" b="0" i="0" u="none" strike="noStrike" cap="none">
                <a:solidFill>
                  <a:srgbClr val="000000"/>
                </a:solidFill>
                <a:latin typeface="Raleway"/>
                <a:ea typeface="Raleway"/>
                <a:cs typeface="Raleway"/>
                <a:sym typeface="Raleway"/>
              </a:rPr>
              <a:t>14 years old</a:t>
            </a:r>
            <a:endParaRPr sz="1600" b="1"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600"/>
              <a:buFont typeface="Raleway"/>
              <a:buNone/>
            </a:pPr>
            <a:r>
              <a:rPr lang="en-US" sz="1600" b="1" i="0" u="none" strike="noStrike" cap="none">
                <a:solidFill>
                  <a:srgbClr val="000000"/>
                </a:solidFill>
                <a:latin typeface="Raleway"/>
                <a:ea typeface="Raleway"/>
                <a:cs typeface="Raleway"/>
                <a:sym typeface="Raleway"/>
              </a:rPr>
              <a:t>Cost: </a:t>
            </a:r>
            <a:r>
              <a:rPr lang="en-US" sz="1600" b="0" i="0" u="none" strike="noStrike" cap="none">
                <a:solidFill>
                  <a:srgbClr val="000000"/>
                </a:solidFill>
                <a:latin typeface="Raleway"/>
                <a:ea typeface="Raleway"/>
                <a:cs typeface="Raleway"/>
                <a:sym typeface="Raleway"/>
              </a:rPr>
              <a:t>$40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Raleway"/>
              <a:buNone/>
            </a:pPr>
            <a:r>
              <a:rPr lang="en-US" sz="1600" b="1" i="0" u="none" strike="noStrike" cap="none">
                <a:solidFill>
                  <a:srgbClr val="000000"/>
                </a:solidFill>
                <a:latin typeface="Raleway"/>
                <a:ea typeface="Raleway"/>
                <a:cs typeface="Raleway"/>
                <a:sym typeface="Raleway"/>
              </a:rPr>
              <a:t>Prerequisites: </a:t>
            </a:r>
            <a:endParaRPr sz="1400" b="0" i="0" u="none" strike="noStrike" cap="none">
              <a:solidFill>
                <a:srgbClr val="000000"/>
              </a:solidFill>
              <a:latin typeface="Arial"/>
              <a:ea typeface="Arial"/>
              <a:cs typeface="Arial"/>
              <a:sym typeface="Arial"/>
            </a:endParaRPr>
          </a:p>
          <a:p>
            <a:pPr marL="0" marR="0" lvl="0" indent="-76200" algn="l" rtl="0">
              <a:lnSpc>
                <a:spcPct val="100000"/>
              </a:lnSpc>
              <a:spcBef>
                <a:spcPts val="0"/>
              </a:spcBef>
              <a:spcAft>
                <a:spcPts val="0"/>
              </a:spcAft>
              <a:buClr>
                <a:srgbClr val="000000"/>
              </a:buClr>
              <a:buSzPts val="1200"/>
              <a:buFont typeface="Noto Sans Symbols"/>
              <a:buChar char="∙"/>
            </a:pPr>
            <a:r>
              <a:rPr lang="en-US" sz="1600" b="0" i="0" u="none" strike="noStrike" cap="none">
                <a:solidFill>
                  <a:srgbClr val="000000"/>
                </a:solidFill>
                <a:latin typeface="Raleway"/>
                <a:ea typeface="Raleway"/>
                <a:cs typeface="Raleway"/>
                <a:sym typeface="Raleway"/>
              </a:rPr>
              <a:t>Completed Tier 1 </a:t>
            </a:r>
            <a:endParaRPr sz="1400" b="0" i="0" u="none" strike="noStrike" cap="none">
              <a:solidFill>
                <a:srgbClr val="000000"/>
              </a:solidFill>
              <a:latin typeface="Arial"/>
              <a:ea typeface="Arial"/>
              <a:cs typeface="Arial"/>
              <a:sym typeface="Arial"/>
            </a:endParaRPr>
          </a:p>
          <a:p>
            <a:pPr marL="0" marR="0" lvl="0" indent="-76200" algn="l" rtl="0">
              <a:lnSpc>
                <a:spcPct val="100000"/>
              </a:lnSpc>
              <a:spcBef>
                <a:spcPts val="0"/>
              </a:spcBef>
              <a:spcAft>
                <a:spcPts val="0"/>
              </a:spcAft>
              <a:buClr>
                <a:srgbClr val="000000"/>
              </a:buClr>
              <a:buSzPts val="1200"/>
              <a:buFont typeface="Noto Sans Symbols"/>
              <a:buChar char="∙"/>
            </a:pPr>
            <a:r>
              <a:rPr lang="en-US" sz="1600" b="0" i="0" u="none" strike="noStrike" cap="none">
                <a:solidFill>
                  <a:srgbClr val="000000"/>
                </a:solidFill>
                <a:latin typeface="Raleway"/>
                <a:ea typeface="Raleway"/>
                <a:cs typeface="Raleway"/>
                <a:sym typeface="Raleway"/>
              </a:rPr>
              <a:t>Sign the Hold Harmless agreement and turn in at check-in.</a:t>
            </a:r>
            <a:endParaRPr sz="1800" b="0"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600"/>
              <a:buFont typeface="Raleway"/>
              <a:buNone/>
            </a:pPr>
            <a:r>
              <a:rPr lang="en-US" sz="1600" b="1" i="0" u="none" strike="noStrike" cap="none">
                <a:solidFill>
                  <a:srgbClr val="000000"/>
                </a:solidFill>
                <a:latin typeface="Raleway"/>
                <a:ea typeface="Raleway"/>
                <a:cs typeface="Raleway"/>
                <a:sym typeface="Raleway"/>
              </a:rPr>
              <a:t>Location: </a:t>
            </a:r>
            <a:r>
              <a:rPr lang="en-US" sz="1600" b="0" i="0" u="none" strike="noStrike" cap="none">
                <a:solidFill>
                  <a:srgbClr val="000000"/>
                </a:solidFill>
                <a:latin typeface="Raleway"/>
                <a:ea typeface="Raleway"/>
                <a:cs typeface="Raleway"/>
                <a:sym typeface="Raleway"/>
              </a:rPr>
              <a:t>Berglund Center via bus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Raleway"/>
              <a:buNone/>
            </a:pPr>
            <a:r>
              <a:rPr lang="en-US" sz="1600" b="1" i="0" u="none" strike="noStrike" cap="none">
                <a:solidFill>
                  <a:srgbClr val="000000"/>
                </a:solidFill>
                <a:latin typeface="Raleway"/>
                <a:ea typeface="Raleway"/>
                <a:cs typeface="Raleway"/>
                <a:sym typeface="Raleway"/>
              </a:rPr>
              <a:t>Times Offered: </a:t>
            </a:r>
            <a:r>
              <a:rPr lang="en-US" sz="1600" b="0" i="0" u="none" strike="noStrike" cap="none">
                <a:solidFill>
                  <a:srgbClr val="000000"/>
                </a:solidFill>
                <a:latin typeface="Raleway"/>
                <a:ea typeface="Raleway"/>
                <a:cs typeface="Raleway"/>
                <a:sym typeface="Raleway"/>
              </a:rPr>
              <a:t>All-Morning Friday </a:t>
            </a:r>
            <a:r>
              <a:rPr lang="en-US" sz="1600" b="1" i="0" u="sng" strike="noStrike" cap="none">
                <a:solidFill>
                  <a:srgbClr val="000000"/>
                </a:solidFill>
                <a:latin typeface="Raleway"/>
                <a:ea typeface="Raleway"/>
                <a:cs typeface="Raleway"/>
                <a:sym typeface="Raleway"/>
              </a:rPr>
              <a:t>OR </a:t>
            </a:r>
            <a:r>
              <a:rPr lang="en-US" sz="1600" b="0" i="0" u="none" strike="noStrike" cap="none">
                <a:solidFill>
                  <a:srgbClr val="000000"/>
                </a:solidFill>
                <a:latin typeface="Raleway"/>
                <a:ea typeface="Raleway"/>
                <a:cs typeface="Raleway"/>
                <a:sym typeface="Raleway"/>
              </a:rPr>
              <a:t>All-Afternoon Friday.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Raleway"/>
              <a:buNone/>
            </a:pPr>
            <a:r>
              <a:rPr lang="en-US" sz="1600" b="1" i="0" u="none" strike="noStrike" cap="none">
                <a:solidFill>
                  <a:srgbClr val="000000"/>
                </a:solidFill>
                <a:latin typeface="Raleway"/>
                <a:ea typeface="Raleway"/>
                <a:cs typeface="Raleway"/>
                <a:sym typeface="Raleway"/>
              </a:rPr>
              <a:t>Notes: </a:t>
            </a:r>
            <a:r>
              <a:rPr lang="en-US" sz="1600" b="0" i="0" u="none" strike="noStrike" cap="none">
                <a:solidFill>
                  <a:srgbClr val="000000"/>
                </a:solidFill>
                <a:latin typeface="Raleway"/>
                <a:ea typeface="Raleway"/>
                <a:cs typeface="Raleway"/>
                <a:sym typeface="Raleway"/>
              </a:rPr>
              <a:t>See clothing requirements above.</a:t>
            </a:r>
            <a:endParaRPr sz="2800" b="0" i="0" u="none" strike="noStrike" cap="none">
              <a:solidFill>
                <a:schemeClr val="dk1"/>
              </a:solidFill>
              <a:latin typeface="Arial"/>
              <a:ea typeface="Arial"/>
              <a:cs typeface="Arial"/>
              <a:sym typeface="Arial"/>
            </a:endParaRPr>
          </a:p>
        </p:txBody>
      </p:sp>
      <p:pic>
        <p:nvPicPr>
          <p:cNvPr id="530" name="Google Shape;530;p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632959" y="1110343"/>
            <a:ext cx="2839217" cy="2747553"/>
          </a:xfrm>
          <a:prstGeom prst="rect">
            <a:avLst/>
          </a:prstGeom>
          <a:noFill/>
          <a:ln>
            <a:noFill/>
          </a:ln>
        </p:spPr>
      </p:pic>
      <p:grpSp>
        <p:nvGrpSpPr>
          <p:cNvPr id="531" name="Google Shape;531;p28"/>
          <p:cNvGrpSpPr/>
          <p:nvPr/>
        </p:nvGrpSpPr>
        <p:grpSpPr>
          <a:xfrm>
            <a:off x="4133205" y="1110343"/>
            <a:ext cx="7624689" cy="5577839"/>
            <a:chOff x="4418829" y="7139440"/>
            <a:chExt cx="4716718" cy="3908426"/>
          </a:xfrm>
        </p:grpSpPr>
        <p:pic>
          <p:nvPicPr>
            <p:cNvPr id="532" name="Google Shape;532;p28"/>
            <p:cNvPicPr preferRelativeResize="0"/>
            <p:nvPr/>
          </p:nvPicPr>
          <p:blipFill rotWithShape="1">
            <a:blip r:embed="rId4">
              <a:alphaModFix/>
            </a:blip>
            <a:srcRect/>
            <a:stretch/>
          </p:blipFill>
          <p:spPr>
            <a:xfrm>
              <a:off x="4418829" y="7139440"/>
              <a:ext cx="2359025" cy="1887538"/>
            </a:xfrm>
            <a:prstGeom prst="rect">
              <a:avLst/>
            </a:prstGeom>
            <a:noFill/>
            <a:ln>
              <a:noFill/>
            </a:ln>
          </p:spPr>
        </p:pic>
        <p:pic>
          <p:nvPicPr>
            <p:cNvPr id="533" name="Google Shape;533;p28"/>
            <p:cNvPicPr preferRelativeResize="0"/>
            <p:nvPr/>
          </p:nvPicPr>
          <p:blipFill rotWithShape="1">
            <a:blip r:embed="rId5">
              <a:alphaModFix/>
            </a:blip>
            <a:srcRect/>
            <a:stretch/>
          </p:blipFill>
          <p:spPr>
            <a:xfrm>
              <a:off x="7017314" y="9160328"/>
              <a:ext cx="2118233" cy="1887538"/>
            </a:xfrm>
            <a:prstGeom prst="rect">
              <a:avLst/>
            </a:prstGeom>
            <a:noFill/>
            <a:ln>
              <a:noFill/>
            </a:ln>
          </p:spPr>
        </p:pic>
        <p:pic>
          <p:nvPicPr>
            <p:cNvPr id="534" name="Google Shape;534;p28"/>
            <p:cNvPicPr preferRelativeResize="0"/>
            <p:nvPr/>
          </p:nvPicPr>
          <p:blipFill rotWithShape="1">
            <a:blip r:embed="rId6">
              <a:alphaModFix/>
            </a:blip>
            <a:srcRect/>
            <a:stretch/>
          </p:blipFill>
          <p:spPr>
            <a:xfrm>
              <a:off x="4539226" y="9147628"/>
              <a:ext cx="2118232" cy="1887538"/>
            </a:xfrm>
            <a:prstGeom prst="rect">
              <a:avLst/>
            </a:prstGeom>
            <a:noFill/>
            <a:ln>
              <a:noFill/>
            </a:ln>
          </p:spPr>
        </p:pic>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2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0">
              <a:lnSpc>
                <a:spcPct val="85000"/>
              </a:lnSpc>
              <a:spcBef>
                <a:spcPts val="0"/>
              </a:spcBef>
              <a:spcAft>
                <a:spcPts val="0"/>
              </a:spcAft>
              <a:buClr>
                <a:schemeClr val="lt2"/>
              </a:buClr>
              <a:buSzPts val="4000"/>
              <a:buFont typeface="Arial"/>
              <a:buNone/>
            </a:pPr>
            <a:r>
              <a:rPr lang="en-US"/>
              <a:t>OLDER SCOUT PROGRAMS</a:t>
            </a:r>
            <a:endParaRPr/>
          </a:p>
        </p:txBody>
      </p:sp>
      <p:grpSp>
        <p:nvGrpSpPr>
          <p:cNvPr id="540" name="Google Shape;540;p29"/>
          <p:cNvGrpSpPr/>
          <p:nvPr/>
        </p:nvGrpSpPr>
        <p:grpSpPr>
          <a:xfrm>
            <a:off x="239487" y="1110343"/>
            <a:ext cx="11713028" cy="5577839"/>
            <a:chOff x="0" y="0"/>
            <a:chExt cx="7313613" cy="3903663"/>
          </a:xfrm>
        </p:grpSpPr>
        <p:sp>
          <p:nvSpPr>
            <p:cNvPr id="541" name="Google Shape;541;p29"/>
            <p:cNvSpPr txBox="1"/>
            <p:nvPr/>
          </p:nvSpPr>
          <p:spPr>
            <a:xfrm>
              <a:off x="0" y="3175"/>
              <a:ext cx="2357438" cy="3862388"/>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24C86"/>
                </a:buClr>
                <a:buSzPts val="3200"/>
                <a:buFont typeface="Oswald"/>
                <a:buNone/>
              </a:pPr>
              <a:r>
                <a:rPr lang="en-US" sz="3200" b="0" i="0" u="none" strike="noStrike" cap="none">
                  <a:solidFill>
                    <a:srgbClr val="024C86"/>
                  </a:solidFill>
                  <a:latin typeface="Oswald"/>
                  <a:ea typeface="Oswald"/>
                  <a:cs typeface="Oswald"/>
                  <a:sym typeface="Oswald"/>
                </a:rPr>
                <a:t>Aqua Rig Raft</a:t>
              </a:r>
              <a:endParaRPr sz="3200" b="0" i="0" u="none" strike="noStrike" cap="none">
                <a:solidFill>
                  <a:srgbClr val="333333"/>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600"/>
                <a:buFont typeface="Raleway"/>
                <a:buNone/>
              </a:pPr>
              <a:r>
                <a:rPr lang="en-US" sz="1600" b="0" i="0" u="none" strike="noStrike" cap="none">
                  <a:solidFill>
                    <a:srgbClr val="000000"/>
                  </a:solidFill>
                  <a:latin typeface="Raleway"/>
                  <a:ea typeface="Raleway"/>
                  <a:cs typeface="Raleway"/>
                  <a:sym typeface="Raleway"/>
                </a:rPr>
                <a:t>This floating behemoth will launch you in all directions! Includes rope swing and giant blob.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Corbel"/>
                <a:buNone/>
              </a:pPr>
              <a:endParaRPr sz="1600" b="0"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600"/>
                <a:buFont typeface="Raleway"/>
                <a:buNone/>
              </a:pPr>
              <a:r>
                <a:rPr lang="en-US" sz="1600" b="1" i="0" u="none" strike="noStrike" cap="none">
                  <a:solidFill>
                    <a:srgbClr val="000000"/>
                  </a:solidFill>
                  <a:latin typeface="Raleway"/>
                  <a:ea typeface="Raleway"/>
                  <a:cs typeface="Raleway"/>
                  <a:sym typeface="Raleway"/>
                </a:rPr>
                <a:t>Age by 8/31/23: </a:t>
              </a:r>
              <a:r>
                <a:rPr lang="en-US" sz="1600" b="0" i="0" u="none" strike="noStrike" cap="none">
                  <a:solidFill>
                    <a:srgbClr val="000000"/>
                  </a:solidFill>
                  <a:latin typeface="Raleway"/>
                  <a:ea typeface="Raleway"/>
                  <a:cs typeface="Raleway"/>
                  <a:sym typeface="Raleway"/>
                </a:rPr>
                <a:t>13 years old</a:t>
              </a:r>
              <a:br>
                <a:rPr lang="en-US" sz="1600" b="0" i="0" u="none" strike="noStrike" cap="none">
                  <a:solidFill>
                    <a:srgbClr val="000000"/>
                  </a:solidFill>
                  <a:latin typeface="Raleway"/>
                  <a:ea typeface="Raleway"/>
                  <a:cs typeface="Raleway"/>
                  <a:sym typeface="Raleway"/>
                </a:rPr>
              </a:br>
              <a:endParaRPr sz="1600" b="1"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600"/>
                <a:buFont typeface="Raleway"/>
                <a:buNone/>
              </a:pPr>
              <a:r>
                <a:rPr lang="en-US" sz="1600" b="1" i="0" u="none" strike="noStrike" cap="none">
                  <a:solidFill>
                    <a:srgbClr val="000000"/>
                  </a:solidFill>
                  <a:latin typeface="Raleway"/>
                  <a:ea typeface="Raleway"/>
                  <a:cs typeface="Raleway"/>
                  <a:sym typeface="Raleway"/>
                </a:rPr>
                <a:t>Cost: </a:t>
              </a:r>
              <a:r>
                <a:rPr lang="en-US" sz="1600" b="0" i="0" u="none" strike="noStrike" cap="none">
                  <a:solidFill>
                    <a:srgbClr val="000000"/>
                  </a:solidFill>
                  <a:latin typeface="Raleway"/>
                  <a:ea typeface="Raleway"/>
                  <a:cs typeface="Raleway"/>
                  <a:sym typeface="Raleway"/>
                </a:rPr>
                <a:t>None</a:t>
              </a:r>
              <a:br>
                <a:rPr lang="en-US" sz="1600" b="0" i="0" u="none" strike="noStrike" cap="none">
                  <a:solidFill>
                    <a:srgbClr val="000000"/>
                  </a:solidFill>
                  <a:latin typeface="Raleway"/>
                  <a:ea typeface="Raleway"/>
                  <a:cs typeface="Raleway"/>
                  <a:sym typeface="Raleway"/>
                </a:rPr>
              </a:br>
              <a:endParaRPr sz="1600" b="0"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600"/>
                <a:buFont typeface="Raleway"/>
                <a:buNone/>
              </a:pPr>
              <a:r>
                <a:rPr lang="en-US" sz="1600" b="1" i="0" u="none" strike="noStrike" cap="none">
                  <a:solidFill>
                    <a:srgbClr val="000000"/>
                  </a:solidFill>
                  <a:latin typeface="Raleway"/>
                  <a:ea typeface="Raleway"/>
                  <a:cs typeface="Raleway"/>
                  <a:sym typeface="Raleway"/>
                </a:rPr>
                <a:t>Prerequisites: </a:t>
              </a:r>
              <a:r>
                <a:rPr lang="en-US" sz="1600" b="0" i="0" u="none" strike="noStrike" cap="none">
                  <a:solidFill>
                    <a:srgbClr val="000000"/>
                  </a:solidFill>
                  <a:latin typeface="Raleway"/>
                  <a:ea typeface="Raleway"/>
                  <a:cs typeface="Raleway"/>
                  <a:sym typeface="Raleway"/>
                </a:rPr>
                <a:t>Must be a swimmer</a:t>
              </a:r>
              <a:br>
                <a:rPr lang="en-US" sz="1600" b="0" i="0" u="none" strike="noStrike" cap="none">
                  <a:solidFill>
                    <a:srgbClr val="000000"/>
                  </a:solidFill>
                  <a:latin typeface="Raleway"/>
                  <a:ea typeface="Raleway"/>
                  <a:cs typeface="Raleway"/>
                  <a:sym typeface="Raleway"/>
                </a:rPr>
              </a:br>
              <a:endParaRPr sz="1800" b="0"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600"/>
                <a:buFont typeface="Raleway"/>
                <a:buNone/>
              </a:pPr>
              <a:r>
                <a:rPr lang="en-US" sz="1600" b="1" i="0" u="none" strike="noStrike" cap="none">
                  <a:solidFill>
                    <a:srgbClr val="000000"/>
                  </a:solidFill>
                  <a:latin typeface="Raleway"/>
                  <a:ea typeface="Raleway"/>
                  <a:cs typeface="Raleway"/>
                  <a:sym typeface="Raleway"/>
                </a:rPr>
                <a:t>Location: </a:t>
              </a:r>
              <a:r>
                <a:rPr lang="en-US" sz="1600" b="0" i="0" u="none" strike="noStrike" cap="none">
                  <a:solidFill>
                    <a:srgbClr val="000000"/>
                  </a:solidFill>
                  <a:latin typeface="Raleway"/>
                  <a:ea typeface="Raleway"/>
                  <a:cs typeface="Raleway"/>
                  <a:sym typeface="Raleway"/>
                </a:rPr>
                <a:t>Chippewa Marina. Sioux Campers should walk over. White Pine Campers will ride the bus to the Aqua Rig.</a:t>
              </a:r>
              <a:br>
                <a:rPr lang="en-US" sz="1600" b="0" i="0" u="none" strike="noStrike" cap="none">
                  <a:solidFill>
                    <a:srgbClr val="000000"/>
                  </a:solidFill>
                  <a:latin typeface="Raleway"/>
                  <a:ea typeface="Raleway"/>
                  <a:cs typeface="Raleway"/>
                  <a:sym typeface="Raleway"/>
                </a:rPr>
              </a:br>
              <a:endParaRPr sz="1600" b="0"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600"/>
                <a:buFont typeface="Raleway"/>
                <a:buNone/>
              </a:pPr>
              <a:r>
                <a:rPr lang="en-US" sz="1600" b="1" i="0" u="none" strike="noStrike" cap="none">
                  <a:solidFill>
                    <a:srgbClr val="000000"/>
                  </a:solidFill>
                  <a:latin typeface="Raleway"/>
                  <a:ea typeface="Raleway"/>
                  <a:cs typeface="Raleway"/>
                  <a:sym typeface="Raleway"/>
                </a:rPr>
                <a:t>Times Offered: </a:t>
              </a:r>
              <a:endParaRPr sz="1600" b="0" i="0" u="none" strike="noStrike" cap="none">
                <a:solidFill>
                  <a:srgbClr val="000000"/>
                </a:solidFill>
                <a:latin typeface="Raleway"/>
                <a:ea typeface="Raleway"/>
                <a:cs typeface="Raleway"/>
                <a:sym typeface="Raleway"/>
              </a:endParaRPr>
            </a:p>
            <a:p>
              <a:pPr marL="0" marR="0" lvl="0" indent="-63500" algn="l" rtl="0">
                <a:lnSpc>
                  <a:spcPct val="100000"/>
                </a:lnSpc>
                <a:spcBef>
                  <a:spcPts val="0"/>
                </a:spcBef>
                <a:spcAft>
                  <a:spcPts val="0"/>
                </a:spcAft>
                <a:buClr>
                  <a:srgbClr val="000000"/>
                </a:buClr>
                <a:buSzPts val="1000"/>
                <a:buFont typeface="Noto Sans Symbols"/>
                <a:buChar char="∙"/>
              </a:pPr>
              <a:r>
                <a:rPr lang="en-US" sz="1600" b="0" i="0" u="none" strike="noStrike" cap="none">
                  <a:solidFill>
                    <a:srgbClr val="000000"/>
                  </a:solidFill>
                  <a:latin typeface="Raleway"/>
                  <a:ea typeface="Raleway"/>
                  <a:cs typeface="Raleway"/>
                  <a:sym typeface="Raleway"/>
                </a:rPr>
                <a:t>Every afternoon Monday-Friday</a:t>
              </a:r>
              <a:endParaRPr sz="2800" b="0" i="0" u="none" strike="noStrike" cap="none">
                <a:solidFill>
                  <a:schemeClr val="dk1"/>
                </a:solidFill>
                <a:latin typeface="Arial"/>
                <a:ea typeface="Arial"/>
                <a:cs typeface="Arial"/>
                <a:sym typeface="Arial"/>
              </a:endParaRPr>
            </a:p>
          </p:txBody>
        </p:sp>
        <p:pic>
          <p:nvPicPr>
            <p:cNvPr id="542" name="Google Shape;542;p2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66975" y="2016125"/>
              <a:ext cx="4846638" cy="1887538"/>
            </a:xfrm>
            <a:prstGeom prst="rect">
              <a:avLst/>
            </a:prstGeom>
            <a:noFill/>
            <a:ln>
              <a:noFill/>
            </a:ln>
          </p:spPr>
        </p:pic>
        <p:pic>
          <p:nvPicPr>
            <p:cNvPr id="543" name="Google Shape;543;p2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951413" y="0"/>
              <a:ext cx="2359025" cy="1887538"/>
            </a:xfrm>
            <a:prstGeom prst="rect">
              <a:avLst/>
            </a:prstGeom>
            <a:noFill/>
            <a:ln>
              <a:noFill/>
            </a:ln>
          </p:spPr>
        </p:pic>
        <p:pic>
          <p:nvPicPr>
            <p:cNvPr id="544" name="Google Shape;544;p2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466975" y="0"/>
              <a:ext cx="2370138" cy="1895475"/>
            </a:xfrm>
            <a:prstGeom prst="rect">
              <a:avLst/>
            </a:prstGeom>
            <a:noFill/>
            <a:ln>
              <a:noFill/>
            </a:ln>
          </p:spPr>
        </p:pic>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3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0">
              <a:lnSpc>
                <a:spcPct val="85000"/>
              </a:lnSpc>
              <a:spcBef>
                <a:spcPts val="0"/>
              </a:spcBef>
              <a:spcAft>
                <a:spcPts val="0"/>
              </a:spcAft>
              <a:buClr>
                <a:schemeClr val="lt2"/>
              </a:buClr>
              <a:buSzPts val="4000"/>
              <a:buFont typeface="Arial"/>
              <a:buNone/>
            </a:pPr>
            <a:r>
              <a:rPr lang="en-US"/>
              <a:t>OLDER SCOUT PROGRAMS</a:t>
            </a:r>
            <a:endParaRPr/>
          </a:p>
        </p:txBody>
      </p:sp>
      <p:grpSp>
        <p:nvGrpSpPr>
          <p:cNvPr id="550" name="Google Shape;550;p30"/>
          <p:cNvGrpSpPr/>
          <p:nvPr/>
        </p:nvGrpSpPr>
        <p:grpSpPr>
          <a:xfrm>
            <a:off x="239487" y="1110342"/>
            <a:ext cx="11713028" cy="5577839"/>
            <a:chOff x="-1588" y="0"/>
            <a:chExt cx="7307263" cy="4057650"/>
          </a:xfrm>
        </p:grpSpPr>
        <p:pic>
          <p:nvPicPr>
            <p:cNvPr id="551" name="Google Shape;551;p3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60625" y="2025650"/>
              <a:ext cx="4845050" cy="1887538"/>
            </a:xfrm>
            <a:prstGeom prst="rect">
              <a:avLst/>
            </a:prstGeom>
            <a:noFill/>
            <a:ln>
              <a:noFill/>
            </a:ln>
          </p:spPr>
        </p:pic>
        <p:pic>
          <p:nvPicPr>
            <p:cNvPr id="552" name="Google Shape;552;p3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943475" y="0"/>
              <a:ext cx="2360613" cy="1887538"/>
            </a:xfrm>
            <a:prstGeom prst="rect">
              <a:avLst/>
            </a:prstGeom>
            <a:noFill/>
            <a:ln>
              <a:noFill/>
            </a:ln>
          </p:spPr>
        </p:pic>
        <p:pic>
          <p:nvPicPr>
            <p:cNvPr id="553" name="Google Shape;553;p30"/>
            <p:cNvPicPr preferRelativeResize="0"/>
            <p:nvPr/>
          </p:nvPicPr>
          <p:blipFill rotWithShape="1">
            <a:blip r:embed="rId5" cstate="screen">
              <a:alphaModFix/>
              <a:extLst>
                <a:ext uri="{28A0092B-C50C-407E-A947-70E740481C1C}">
                  <a14:useLocalDpi xmlns:a14="http://schemas.microsoft.com/office/drawing/2010/main"/>
                </a:ext>
              </a:extLst>
            </a:blip>
            <a:srcRect t="-887" b="-118"/>
            <a:stretch/>
          </p:blipFill>
          <p:spPr>
            <a:xfrm rot="-5400000">
              <a:off x="2705100" y="-244475"/>
              <a:ext cx="1887538" cy="2376488"/>
            </a:xfrm>
            <a:prstGeom prst="rect">
              <a:avLst/>
            </a:prstGeom>
            <a:noFill/>
            <a:ln>
              <a:noFill/>
            </a:ln>
          </p:spPr>
        </p:pic>
        <p:sp>
          <p:nvSpPr>
            <p:cNvPr id="554" name="Google Shape;554;p30"/>
            <p:cNvSpPr txBox="1"/>
            <p:nvPr/>
          </p:nvSpPr>
          <p:spPr>
            <a:xfrm>
              <a:off x="-1588" y="0"/>
              <a:ext cx="2357438" cy="4057650"/>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24C86"/>
                </a:buClr>
                <a:buSzPts val="3200"/>
                <a:buFont typeface="Oswald"/>
                <a:buNone/>
              </a:pPr>
              <a:r>
                <a:rPr lang="en-US" sz="3200" b="0" i="0" u="none" strike="noStrike" cap="none">
                  <a:solidFill>
                    <a:srgbClr val="024C86"/>
                  </a:solidFill>
                  <a:latin typeface="Oswald"/>
                  <a:ea typeface="Oswald"/>
                  <a:cs typeface="Oswald"/>
                  <a:sym typeface="Oswald"/>
                </a:rPr>
                <a:t>Whitewater Bundle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Raleway"/>
                <a:buNone/>
              </a:pPr>
              <a:r>
                <a:rPr lang="en-US" sz="1050" b="1" i="0" u="none" strike="noStrike" cap="none">
                  <a:solidFill>
                    <a:srgbClr val="000000"/>
                  </a:solidFill>
                  <a:latin typeface="Raleway"/>
                  <a:ea typeface="Raleway"/>
                  <a:cs typeface="Raleway"/>
                  <a:sym typeface="Raleway"/>
                </a:rPr>
                <a:t>Age by 8/31/23: </a:t>
              </a:r>
              <a:r>
                <a:rPr lang="en-US" sz="1050" b="0" i="0" u="none" strike="noStrike" cap="none">
                  <a:solidFill>
                    <a:srgbClr val="000000"/>
                  </a:solidFill>
                  <a:latin typeface="Raleway"/>
                  <a:ea typeface="Raleway"/>
                  <a:cs typeface="Raleway"/>
                  <a:sym typeface="Raleway"/>
                </a:rPr>
                <a:t>14 years old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Raleway"/>
                <a:buNone/>
              </a:pPr>
              <a:endParaRPr sz="1050" b="0"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600"/>
                <a:buFont typeface="Raleway"/>
                <a:buNone/>
              </a:pPr>
              <a:r>
                <a:rPr lang="en-US" sz="1050" b="1" i="0" u="none" strike="noStrike" cap="none">
                  <a:solidFill>
                    <a:srgbClr val="000000"/>
                  </a:solidFill>
                  <a:latin typeface="Raleway"/>
                  <a:ea typeface="Raleway"/>
                  <a:cs typeface="Raleway"/>
                  <a:sym typeface="Raleway"/>
                </a:rPr>
                <a:t>Location: </a:t>
              </a:r>
              <a:r>
                <a:rPr lang="en-US" sz="1050" b="0" i="0" u="none" strike="noStrike" cap="none">
                  <a:solidFill>
                    <a:srgbClr val="000000"/>
                  </a:solidFill>
                  <a:latin typeface="Raleway"/>
                  <a:ea typeface="Raleway"/>
                  <a:cs typeface="Raleway"/>
                  <a:sym typeface="Raleway"/>
                </a:rPr>
                <a:t>Chippewa Beach. Sioux campers should walk over. White Pine campers will ride the bus to Chippewa Beach. Offsite trip will be at Brule or Flambeau Rivers.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Raleway"/>
                <a:buNone/>
              </a:pPr>
              <a:endParaRPr sz="1050" b="0"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600"/>
                <a:buFont typeface="Raleway"/>
                <a:buNone/>
              </a:pPr>
              <a:r>
                <a:rPr lang="en-US" sz="1050" b="1" i="0" u="none" strike="noStrike" cap="none">
                  <a:solidFill>
                    <a:srgbClr val="000000"/>
                  </a:solidFill>
                  <a:latin typeface="Raleway"/>
                  <a:ea typeface="Raleway"/>
                  <a:cs typeface="Raleway"/>
                  <a:sym typeface="Raleway"/>
                </a:rPr>
                <a:t>Prerequisites: </a:t>
              </a:r>
              <a:r>
                <a:rPr lang="en-US" sz="1050" b="0" i="0" u="none" strike="noStrike" cap="none">
                  <a:solidFill>
                    <a:srgbClr val="000000"/>
                  </a:solidFill>
                  <a:latin typeface="Raleway"/>
                  <a:ea typeface="Raleway"/>
                  <a:cs typeface="Raleway"/>
                  <a:sym typeface="Raleway"/>
                </a:rPr>
                <a:t>Must be a swimmer &amp; Flatwater Training.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Raleway"/>
                <a:buNone/>
              </a:pPr>
              <a:endParaRPr sz="1200" b="0" i="0" u="none" strike="noStrike" cap="none">
                <a:solidFill>
                  <a:srgbClr val="000000"/>
                </a:solidFill>
                <a:latin typeface="Raleway"/>
                <a:ea typeface="Raleway"/>
                <a:cs typeface="Raleway"/>
                <a:sym typeface="Raleway"/>
              </a:endParaRPr>
            </a:p>
            <a:p>
              <a:pPr marL="0" marR="0" lvl="0" indent="0" algn="l" rtl="0">
                <a:lnSpc>
                  <a:spcPct val="119000"/>
                </a:lnSpc>
                <a:spcBef>
                  <a:spcPts val="0"/>
                </a:spcBef>
                <a:spcAft>
                  <a:spcPts val="0"/>
                </a:spcAft>
                <a:buClr>
                  <a:srgbClr val="000000"/>
                </a:buClr>
                <a:buSzPts val="1600"/>
                <a:buFont typeface="Arial"/>
                <a:buNone/>
              </a:pPr>
              <a:r>
                <a:rPr lang="en-US" sz="1600" b="0" i="0" u="none" strike="noStrike" cap="none">
                  <a:solidFill>
                    <a:srgbClr val="024C86"/>
                  </a:solidFill>
                  <a:latin typeface="Oswald"/>
                  <a:ea typeface="Oswald"/>
                  <a:cs typeface="Oswald"/>
                  <a:sym typeface="Oswald"/>
                </a:rPr>
                <a:t>DAY TRIP OPTION</a:t>
              </a:r>
              <a:endParaRPr sz="1600" b="0" i="0" u="none" strike="noStrike" cap="none">
                <a:solidFill>
                  <a:srgbClr val="000000"/>
                </a:solidFill>
                <a:latin typeface="Calibri"/>
                <a:ea typeface="Calibri"/>
                <a:cs typeface="Calibri"/>
                <a:sym typeface="Calibri"/>
              </a:endParaRPr>
            </a:p>
            <a:p>
              <a:pPr marL="228600" marR="0" lvl="0" indent="-228600" algn="l" rtl="0">
                <a:lnSpc>
                  <a:spcPct val="119000"/>
                </a:lnSpc>
                <a:spcBef>
                  <a:spcPts val="0"/>
                </a:spcBef>
                <a:spcAft>
                  <a:spcPts val="0"/>
                </a:spcAft>
                <a:buClr>
                  <a:srgbClr val="000000"/>
                </a:buClr>
                <a:buSzPts val="1050"/>
                <a:buFont typeface="Arial"/>
                <a:buNone/>
              </a:pPr>
              <a:r>
                <a:rPr lang="en-US" sz="1050" b="1" i="0" u="none" strike="noStrike" cap="none">
                  <a:solidFill>
                    <a:srgbClr val="000000"/>
                  </a:solidFill>
                  <a:latin typeface="Noto Sans Symbols"/>
                  <a:ea typeface="Noto Sans Symbols"/>
                  <a:cs typeface="Noto Sans Symbols"/>
                  <a:sym typeface="Noto Sans Symbols"/>
                </a:rPr>
                <a:t>∙</a:t>
              </a:r>
              <a:r>
                <a:rPr lang="en-US" sz="1050" b="1" i="0" u="none" strike="noStrike" cap="none">
                  <a:solidFill>
                    <a:srgbClr val="000000"/>
                  </a:solidFill>
                  <a:latin typeface="Cambria"/>
                  <a:ea typeface="Cambria"/>
                  <a:cs typeface="Cambria"/>
                  <a:sym typeface="Cambria"/>
                </a:rPr>
                <a:t> </a:t>
              </a:r>
              <a:r>
                <a:rPr lang="en-US" sz="1050" b="0" i="0" u="none" strike="noStrike" cap="none">
                  <a:solidFill>
                    <a:srgbClr val="000000"/>
                  </a:solidFill>
                  <a:latin typeface="Raleway"/>
                  <a:ea typeface="Raleway"/>
                  <a:cs typeface="Raleway"/>
                  <a:sym typeface="Raleway"/>
                </a:rPr>
                <a:t>Flatwater Training</a:t>
              </a:r>
              <a:endParaRPr sz="1050" b="0" i="0" u="none" strike="noStrike" cap="none">
                <a:solidFill>
                  <a:srgbClr val="000000"/>
                </a:solidFill>
                <a:latin typeface="Cambria"/>
                <a:ea typeface="Cambria"/>
                <a:cs typeface="Cambria"/>
                <a:sym typeface="Cambria"/>
              </a:endParaRPr>
            </a:p>
            <a:p>
              <a:pPr marL="228600" marR="0" lvl="0" indent="-228600" algn="l" rtl="0">
                <a:lnSpc>
                  <a:spcPct val="119000"/>
                </a:lnSpc>
                <a:spcBef>
                  <a:spcPts val="0"/>
                </a:spcBef>
                <a:spcAft>
                  <a:spcPts val="0"/>
                </a:spcAft>
                <a:buClr>
                  <a:srgbClr val="000000"/>
                </a:buClr>
                <a:buSzPts val="1050"/>
                <a:buFont typeface="Arial"/>
                <a:buNone/>
              </a:pPr>
              <a:r>
                <a:rPr lang="en-US" sz="1050" b="0" i="0" u="none" strike="noStrike" cap="none">
                  <a:solidFill>
                    <a:srgbClr val="000000"/>
                  </a:solidFill>
                  <a:latin typeface="Noto Sans Symbols"/>
                  <a:ea typeface="Noto Sans Symbols"/>
                  <a:cs typeface="Noto Sans Symbols"/>
                  <a:sym typeface="Noto Sans Symbols"/>
                </a:rPr>
                <a:t>∙</a:t>
              </a:r>
              <a:r>
                <a:rPr lang="en-US" sz="1050" b="0" i="0" u="none" strike="noStrike" cap="none">
                  <a:solidFill>
                    <a:srgbClr val="000000"/>
                  </a:solidFill>
                  <a:latin typeface="Cambria"/>
                  <a:ea typeface="Cambria"/>
                  <a:cs typeface="Cambria"/>
                  <a:sym typeface="Cambria"/>
                </a:rPr>
                <a:t> </a:t>
              </a:r>
              <a:r>
                <a:rPr lang="en-US" sz="1050" b="0" i="0" u="none" strike="noStrike" cap="none">
                  <a:solidFill>
                    <a:srgbClr val="000000"/>
                  </a:solidFill>
                  <a:latin typeface="Raleway"/>
                  <a:ea typeface="Raleway"/>
                  <a:cs typeface="Raleway"/>
                  <a:sym typeface="Raleway"/>
                </a:rPr>
                <a:t>Whitewater Kayaking Day Trip</a:t>
              </a:r>
              <a:endParaRPr sz="1050" b="0" i="0" u="none" strike="noStrike" cap="none">
                <a:solidFill>
                  <a:srgbClr val="000000"/>
                </a:solidFill>
                <a:latin typeface="Cambria"/>
                <a:ea typeface="Cambria"/>
                <a:cs typeface="Cambria"/>
                <a:sym typeface="Cambria"/>
              </a:endParaRPr>
            </a:p>
            <a:p>
              <a:pPr marL="0" marR="0" lvl="0" indent="0" algn="l" rtl="0">
                <a:lnSpc>
                  <a:spcPct val="119000"/>
                </a:lnSpc>
                <a:spcBef>
                  <a:spcPts val="600"/>
                </a:spcBef>
                <a:spcAft>
                  <a:spcPts val="0"/>
                </a:spcAft>
                <a:buClr>
                  <a:srgbClr val="000000"/>
                </a:buClr>
                <a:buSzPts val="1050"/>
                <a:buFont typeface="Arial"/>
                <a:buNone/>
              </a:pPr>
              <a:r>
                <a:rPr lang="en-US" sz="1050" b="1" i="0" u="none" strike="noStrike" cap="none">
                  <a:solidFill>
                    <a:srgbClr val="000000"/>
                  </a:solidFill>
                  <a:latin typeface="Raleway"/>
                  <a:ea typeface="Raleway"/>
                  <a:cs typeface="Raleway"/>
                  <a:sym typeface="Raleway"/>
                </a:rPr>
                <a:t>Cost: </a:t>
              </a:r>
              <a:r>
                <a:rPr lang="en-US" sz="1050" b="0" i="0" u="none" strike="noStrike" cap="none">
                  <a:solidFill>
                    <a:srgbClr val="000000"/>
                  </a:solidFill>
                  <a:latin typeface="Raleway"/>
                  <a:ea typeface="Raleway"/>
                  <a:cs typeface="Raleway"/>
                  <a:sym typeface="Raleway"/>
                </a:rPr>
                <a:t>$15 per camper</a:t>
              </a:r>
              <a:endParaRPr sz="1050" b="0" i="0" u="none" strike="noStrike" cap="none">
                <a:solidFill>
                  <a:srgbClr val="000000"/>
                </a:solidFill>
                <a:latin typeface="Cambria"/>
                <a:ea typeface="Cambria"/>
                <a:cs typeface="Cambria"/>
                <a:sym typeface="Cambria"/>
              </a:endParaRPr>
            </a:p>
            <a:p>
              <a:pPr marL="0" marR="0" lvl="0" indent="0" algn="l" rtl="0">
                <a:lnSpc>
                  <a:spcPct val="119000"/>
                </a:lnSpc>
                <a:spcBef>
                  <a:spcPts val="600"/>
                </a:spcBef>
                <a:spcAft>
                  <a:spcPts val="0"/>
                </a:spcAft>
                <a:buClr>
                  <a:srgbClr val="000000"/>
                </a:buClr>
                <a:buSzPts val="1050"/>
                <a:buFont typeface="Arial"/>
                <a:buNone/>
              </a:pPr>
              <a:r>
                <a:rPr lang="en-US" sz="1050" b="1" i="0" u="none" strike="noStrike" cap="none">
                  <a:solidFill>
                    <a:srgbClr val="000000"/>
                  </a:solidFill>
                  <a:latin typeface="Raleway"/>
                  <a:ea typeface="Raleway"/>
                  <a:cs typeface="Raleway"/>
                  <a:sym typeface="Raleway"/>
                </a:rPr>
                <a:t>Times Offered: </a:t>
              </a:r>
              <a:r>
                <a:rPr lang="en-US" sz="1050" b="0" i="0" u="none" strike="noStrike" cap="none">
                  <a:solidFill>
                    <a:srgbClr val="000000"/>
                  </a:solidFill>
                  <a:latin typeface="Raleway"/>
                  <a:ea typeface="Raleway"/>
                  <a:cs typeface="Raleway"/>
                  <a:sym typeface="Raleway"/>
                </a:rPr>
                <a:t>Monday Afternoon Flatwater Training </a:t>
              </a:r>
              <a:r>
                <a:rPr lang="en-US" sz="1050" b="1" i="0" u="sng" strike="noStrike" cap="none">
                  <a:solidFill>
                    <a:srgbClr val="000000"/>
                  </a:solidFill>
                  <a:latin typeface="Raleway"/>
                  <a:ea typeface="Raleway"/>
                  <a:cs typeface="Raleway"/>
                  <a:sym typeface="Raleway"/>
                </a:rPr>
                <a:t>&amp;</a:t>
              </a:r>
              <a:r>
                <a:rPr lang="en-US" sz="1050" b="0" i="0" u="none" strike="noStrike" cap="none">
                  <a:solidFill>
                    <a:srgbClr val="000000"/>
                  </a:solidFill>
                  <a:latin typeface="Raleway"/>
                  <a:ea typeface="Raleway"/>
                  <a:cs typeface="Raleway"/>
                  <a:sym typeface="Raleway"/>
                </a:rPr>
                <a:t> Friday Day Trip</a:t>
              </a:r>
              <a:endParaRPr sz="1400" b="0" i="0" u="none" strike="noStrike" cap="none">
                <a:solidFill>
                  <a:srgbClr val="000000"/>
                </a:solidFill>
                <a:latin typeface="Arial"/>
                <a:ea typeface="Arial"/>
                <a:cs typeface="Arial"/>
                <a:sym typeface="Arial"/>
              </a:endParaRPr>
            </a:p>
            <a:p>
              <a:pPr marL="0" marR="0" lvl="0" indent="0" algn="l" rtl="0">
                <a:lnSpc>
                  <a:spcPct val="119000"/>
                </a:lnSpc>
                <a:spcBef>
                  <a:spcPts val="600"/>
                </a:spcBef>
                <a:spcAft>
                  <a:spcPts val="0"/>
                </a:spcAft>
                <a:buClr>
                  <a:srgbClr val="000000"/>
                </a:buClr>
                <a:buSzPts val="1050"/>
                <a:buFont typeface="Arial"/>
                <a:buNone/>
              </a:pPr>
              <a:endParaRPr sz="1050" b="0" i="0" u="none" strike="noStrike" cap="none">
                <a:solidFill>
                  <a:srgbClr val="000000"/>
                </a:solidFill>
                <a:latin typeface="Raleway"/>
                <a:ea typeface="Raleway"/>
                <a:cs typeface="Raleway"/>
                <a:sym typeface="Raleway"/>
              </a:endParaRPr>
            </a:p>
            <a:p>
              <a:pPr marL="0" marR="0" lvl="0" indent="0" algn="l" rtl="0">
                <a:lnSpc>
                  <a:spcPct val="119000"/>
                </a:lnSpc>
                <a:spcBef>
                  <a:spcPts val="600"/>
                </a:spcBef>
                <a:spcAft>
                  <a:spcPts val="0"/>
                </a:spcAft>
                <a:buClr>
                  <a:srgbClr val="000000"/>
                </a:buClr>
                <a:buSzPts val="1600"/>
                <a:buFont typeface="Arial"/>
                <a:buNone/>
              </a:pPr>
              <a:r>
                <a:rPr lang="en-US" sz="1600" b="0" i="0" u="none" strike="noStrike" cap="none">
                  <a:solidFill>
                    <a:srgbClr val="024C86"/>
                  </a:solidFill>
                  <a:latin typeface="Oswald"/>
                  <a:ea typeface="Oswald"/>
                  <a:cs typeface="Oswald"/>
                  <a:sym typeface="Oswald"/>
                </a:rPr>
                <a:t>OVERNIGHT OPTION</a:t>
              </a:r>
              <a:endParaRPr sz="900" b="0" i="0" u="none" strike="noStrike" cap="none">
                <a:solidFill>
                  <a:srgbClr val="000000"/>
                </a:solidFill>
                <a:latin typeface="Calibri"/>
                <a:ea typeface="Calibri"/>
                <a:cs typeface="Calibri"/>
                <a:sym typeface="Calibri"/>
              </a:endParaRPr>
            </a:p>
            <a:p>
              <a:pPr marL="228600" marR="0" lvl="0" indent="-228600" algn="l" rtl="0">
                <a:lnSpc>
                  <a:spcPct val="119000"/>
                </a:lnSpc>
                <a:spcBef>
                  <a:spcPts val="0"/>
                </a:spcBef>
                <a:spcAft>
                  <a:spcPts val="0"/>
                </a:spcAft>
                <a:buClr>
                  <a:srgbClr val="000000"/>
                </a:buClr>
                <a:buSzPts val="900"/>
                <a:buFont typeface="Arial"/>
                <a:buNone/>
              </a:pPr>
              <a:r>
                <a:rPr lang="en-US" sz="900" b="1" i="0" u="none" strike="noStrike" cap="none">
                  <a:solidFill>
                    <a:srgbClr val="000000"/>
                  </a:solidFill>
                  <a:latin typeface="Noto Sans Symbols"/>
                  <a:ea typeface="Noto Sans Symbols"/>
                  <a:cs typeface="Noto Sans Symbols"/>
                  <a:sym typeface="Noto Sans Symbols"/>
                </a:rPr>
                <a:t>∙</a:t>
              </a:r>
              <a:r>
                <a:rPr lang="en-US" sz="1100" b="1" i="0" u="none" strike="noStrike" cap="none">
                  <a:solidFill>
                    <a:srgbClr val="000000"/>
                  </a:solidFill>
                  <a:latin typeface="Cambria"/>
                  <a:ea typeface="Cambria"/>
                  <a:cs typeface="Cambria"/>
                  <a:sym typeface="Cambria"/>
                </a:rPr>
                <a:t> </a:t>
              </a:r>
              <a:r>
                <a:rPr lang="en-US" sz="1050" b="1" i="0" u="sng" strike="noStrike" cap="none">
                  <a:solidFill>
                    <a:srgbClr val="000000"/>
                  </a:solidFill>
                  <a:latin typeface="Raleway"/>
                  <a:ea typeface="Raleway"/>
                  <a:cs typeface="Raleway"/>
                  <a:sym typeface="Raleway"/>
                </a:rPr>
                <a:t>Can earn Whitewater MB</a:t>
              </a:r>
              <a:endParaRPr sz="1100" b="1" i="0" u="none" strike="noStrike" cap="none">
                <a:solidFill>
                  <a:srgbClr val="000000"/>
                </a:solidFill>
                <a:latin typeface="Cambria"/>
                <a:ea typeface="Cambria"/>
                <a:cs typeface="Cambria"/>
                <a:sym typeface="Cambria"/>
              </a:endParaRPr>
            </a:p>
            <a:p>
              <a:pPr marL="228600" marR="0" lvl="0" indent="-228600" algn="l" rtl="0">
                <a:lnSpc>
                  <a:spcPct val="119000"/>
                </a:lnSpc>
                <a:spcBef>
                  <a:spcPts val="0"/>
                </a:spcBef>
                <a:spcAft>
                  <a:spcPts val="0"/>
                </a:spcAft>
                <a:buClr>
                  <a:srgbClr val="000000"/>
                </a:buClr>
                <a:buSzPts val="900"/>
                <a:buFont typeface="Arial"/>
                <a:buNone/>
              </a:pPr>
              <a:r>
                <a:rPr lang="en-US" sz="900" b="1" i="0" u="none" strike="noStrike" cap="none">
                  <a:solidFill>
                    <a:srgbClr val="000000"/>
                  </a:solidFill>
                  <a:latin typeface="Noto Sans Symbols"/>
                  <a:ea typeface="Noto Sans Symbols"/>
                  <a:cs typeface="Noto Sans Symbols"/>
                  <a:sym typeface="Noto Sans Symbols"/>
                </a:rPr>
                <a:t>∙</a:t>
              </a:r>
              <a:r>
                <a:rPr lang="en-US" sz="1100" b="1" i="0" u="none" strike="noStrike" cap="none">
                  <a:solidFill>
                    <a:srgbClr val="000000"/>
                  </a:solidFill>
                  <a:latin typeface="Cambria"/>
                  <a:ea typeface="Cambria"/>
                  <a:cs typeface="Cambria"/>
                  <a:sym typeface="Cambria"/>
                </a:rPr>
                <a:t> </a:t>
              </a:r>
              <a:r>
                <a:rPr lang="en-US" sz="1050" b="0" i="0" u="none" strike="noStrike" cap="none">
                  <a:solidFill>
                    <a:srgbClr val="000000"/>
                  </a:solidFill>
                  <a:latin typeface="Raleway"/>
                  <a:ea typeface="Raleway"/>
                  <a:cs typeface="Raleway"/>
                  <a:sym typeface="Raleway"/>
                </a:rPr>
                <a:t>Flatwater Training</a:t>
              </a:r>
              <a:endParaRPr sz="1100" b="0" i="0" u="none" strike="noStrike" cap="none">
                <a:solidFill>
                  <a:srgbClr val="000000"/>
                </a:solidFill>
                <a:latin typeface="Cambria"/>
                <a:ea typeface="Cambria"/>
                <a:cs typeface="Cambria"/>
                <a:sym typeface="Cambria"/>
              </a:endParaRPr>
            </a:p>
            <a:p>
              <a:pPr marL="228600" marR="0" lvl="0" indent="-228600" algn="l" rtl="0">
                <a:lnSpc>
                  <a:spcPct val="119000"/>
                </a:lnSpc>
                <a:spcBef>
                  <a:spcPts val="0"/>
                </a:spcBef>
                <a:spcAft>
                  <a:spcPts val="0"/>
                </a:spcAft>
                <a:buClr>
                  <a:srgbClr val="000000"/>
                </a:buClr>
                <a:buSzPts val="900"/>
                <a:buFont typeface="Arial"/>
                <a:buNone/>
              </a:pPr>
              <a:r>
                <a:rPr lang="en-US" sz="900" b="0" i="0" u="none" strike="noStrike" cap="none">
                  <a:solidFill>
                    <a:srgbClr val="000000"/>
                  </a:solidFill>
                  <a:latin typeface="Noto Sans Symbols"/>
                  <a:ea typeface="Noto Sans Symbols"/>
                  <a:cs typeface="Noto Sans Symbols"/>
                  <a:sym typeface="Noto Sans Symbols"/>
                </a:rPr>
                <a:t>∙</a:t>
              </a:r>
              <a:r>
                <a:rPr lang="en-US" sz="1100" b="0" i="0" u="none" strike="noStrike" cap="none">
                  <a:solidFill>
                    <a:srgbClr val="000000"/>
                  </a:solidFill>
                  <a:latin typeface="Cambria"/>
                  <a:ea typeface="Cambria"/>
                  <a:cs typeface="Cambria"/>
                  <a:sym typeface="Cambria"/>
                </a:rPr>
                <a:t> </a:t>
              </a:r>
              <a:r>
                <a:rPr lang="en-US" sz="1050" b="0" i="0" u="none" strike="noStrike" cap="none">
                  <a:solidFill>
                    <a:srgbClr val="000000"/>
                  </a:solidFill>
                  <a:latin typeface="Raleway"/>
                  <a:ea typeface="Raleway"/>
                  <a:cs typeface="Raleway"/>
                  <a:sym typeface="Raleway"/>
                </a:rPr>
                <a:t>Whitewater Kayaking Overnight</a:t>
              </a:r>
              <a:endParaRPr sz="1100" b="0" i="0" u="none" strike="noStrike" cap="none">
                <a:solidFill>
                  <a:srgbClr val="000000"/>
                </a:solidFill>
                <a:latin typeface="Cambria"/>
                <a:ea typeface="Cambria"/>
                <a:cs typeface="Cambria"/>
                <a:sym typeface="Cambria"/>
              </a:endParaRPr>
            </a:p>
            <a:p>
              <a:pPr marL="0" marR="0" lvl="0" indent="0" algn="l" rtl="0">
                <a:lnSpc>
                  <a:spcPct val="119000"/>
                </a:lnSpc>
                <a:spcBef>
                  <a:spcPts val="600"/>
                </a:spcBef>
                <a:spcAft>
                  <a:spcPts val="0"/>
                </a:spcAft>
                <a:buClr>
                  <a:srgbClr val="000000"/>
                </a:buClr>
                <a:buSzPts val="1050"/>
                <a:buFont typeface="Arial"/>
                <a:buNone/>
              </a:pPr>
              <a:r>
                <a:rPr lang="en-US" sz="1050" b="1" i="0" u="none" strike="noStrike" cap="none">
                  <a:solidFill>
                    <a:srgbClr val="000000"/>
                  </a:solidFill>
                  <a:latin typeface="Raleway"/>
                  <a:ea typeface="Raleway"/>
                  <a:cs typeface="Raleway"/>
                  <a:sym typeface="Raleway"/>
                </a:rPr>
                <a:t>Cost: </a:t>
              </a:r>
              <a:r>
                <a:rPr lang="en-US" sz="1050" b="0" i="0" u="none" strike="noStrike" cap="none">
                  <a:solidFill>
                    <a:srgbClr val="000000"/>
                  </a:solidFill>
                  <a:latin typeface="Raleway"/>
                  <a:ea typeface="Raleway"/>
                  <a:cs typeface="Raleway"/>
                  <a:sym typeface="Raleway"/>
                </a:rPr>
                <a:t>$20 per camper</a:t>
              </a:r>
              <a:endParaRPr sz="1100" b="0" i="0" u="none" strike="noStrike" cap="none">
                <a:solidFill>
                  <a:srgbClr val="000000"/>
                </a:solidFill>
                <a:latin typeface="Cambria"/>
                <a:ea typeface="Cambria"/>
                <a:cs typeface="Cambria"/>
                <a:sym typeface="Cambria"/>
              </a:endParaRPr>
            </a:p>
            <a:p>
              <a:pPr marL="0" marR="0" lvl="0" indent="0" algn="l" rtl="0">
                <a:lnSpc>
                  <a:spcPct val="119000"/>
                </a:lnSpc>
                <a:spcBef>
                  <a:spcPts val="600"/>
                </a:spcBef>
                <a:spcAft>
                  <a:spcPts val="0"/>
                </a:spcAft>
                <a:buClr>
                  <a:srgbClr val="000000"/>
                </a:buClr>
                <a:buSzPts val="1050"/>
                <a:buFont typeface="Arial"/>
                <a:buNone/>
              </a:pPr>
              <a:r>
                <a:rPr lang="en-US" sz="1050" b="1" i="0" u="none" strike="noStrike" cap="none">
                  <a:solidFill>
                    <a:srgbClr val="000000"/>
                  </a:solidFill>
                  <a:latin typeface="Raleway"/>
                  <a:ea typeface="Raleway"/>
                  <a:cs typeface="Raleway"/>
                  <a:sym typeface="Raleway"/>
                </a:rPr>
                <a:t>Times Offered: </a:t>
              </a:r>
              <a:r>
                <a:rPr lang="en-US" sz="900" b="0" i="0" u="none" strike="noStrike" cap="none">
                  <a:solidFill>
                    <a:srgbClr val="000000"/>
                  </a:solidFill>
                  <a:latin typeface="Raleway"/>
                  <a:ea typeface="Raleway"/>
                  <a:cs typeface="Raleway"/>
                  <a:sym typeface="Raleway"/>
                </a:rPr>
                <a:t>Tuesday Afternoon Flatwater Training </a:t>
              </a:r>
              <a:r>
                <a:rPr lang="en-US" sz="900" b="0" i="0" u="sng" strike="noStrike" cap="none">
                  <a:solidFill>
                    <a:srgbClr val="000000"/>
                  </a:solidFill>
                  <a:latin typeface="Raleway"/>
                  <a:ea typeface="Raleway"/>
                  <a:cs typeface="Raleway"/>
                  <a:sym typeface="Raleway"/>
                </a:rPr>
                <a:t>&amp;</a:t>
              </a:r>
              <a:r>
                <a:rPr lang="en-US" sz="900" b="0" i="0" u="none" strike="noStrike" cap="none">
                  <a:solidFill>
                    <a:srgbClr val="000000"/>
                  </a:solidFill>
                  <a:latin typeface="Raleway"/>
                  <a:ea typeface="Raleway"/>
                  <a:cs typeface="Raleway"/>
                  <a:sym typeface="Raleway"/>
                </a:rPr>
                <a:t> Wednesday Afternoon-Thursday Afternoon Overnight.</a:t>
              </a:r>
              <a:endParaRPr sz="1100" b="0" i="0" u="none" strike="noStrike" cap="none">
                <a:solidFill>
                  <a:srgbClr val="000000"/>
                </a:solidFill>
                <a:latin typeface="Cambria"/>
                <a:ea typeface="Cambria"/>
                <a:cs typeface="Cambria"/>
                <a:sym typeface="Cambria"/>
              </a:endParaRPr>
            </a:p>
            <a:p>
              <a:pPr marL="0" marR="0" lvl="0" indent="0" algn="l" rtl="0">
                <a:lnSpc>
                  <a:spcPct val="119000"/>
                </a:lnSpc>
                <a:spcBef>
                  <a:spcPts val="600"/>
                </a:spcBef>
                <a:spcAft>
                  <a:spcPts val="0"/>
                </a:spcAft>
                <a:buClr>
                  <a:srgbClr val="000000"/>
                </a:buClr>
                <a:buSzPts val="900"/>
                <a:buFont typeface="Arial"/>
                <a:buNone/>
              </a:pPr>
              <a:r>
                <a:rPr lang="en-US" sz="9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19000"/>
                </a:lnSpc>
                <a:spcBef>
                  <a:spcPts val="600"/>
                </a:spcBef>
                <a:spcAft>
                  <a:spcPts val="0"/>
                </a:spcAft>
                <a:buClr>
                  <a:srgbClr val="000000"/>
                </a:buClr>
                <a:buSzPts val="1050"/>
                <a:buFont typeface="Arial"/>
                <a:buNone/>
              </a:pPr>
              <a:endParaRPr sz="1050" b="0" i="0" u="none" strike="noStrike" cap="none">
                <a:solidFill>
                  <a:srgbClr val="000000"/>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1600"/>
                <a:buFont typeface="Raleway"/>
                <a:buNone/>
              </a:pPr>
              <a:endParaRPr sz="1200" b="0" i="0" u="none" strike="noStrike" cap="none">
                <a:solidFill>
                  <a:srgbClr val="000000"/>
                </a:solidFill>
                <a:latin typeface="Raleway"/>
                <a:ea typeface="Raleway"/>
                <a:cs typeface="Raleway"/>
                <a:sym typeface="Raleway"/>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3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0">
              <a:lnSpc>
                <a:spcPct val="85000"/>
              </a:lnSpc>
              <a:spcBef>
                <a:spcPts val="0"/>
              </a:spcBef>
              <a:spcAft>
                <a:spcPts val="0"/>
              </a:spcAft>
              <a:buClr>
                <a:schemeClr val="lt2"/>
              </a:buClr>
              <a:buSzPts val="4000"/>
              <a:buFont typeface="Arial"/>
              <a:buNone/>
            </a:pPr>
            <a:r>
              <a:rPr lang="en-US"/>
              <a:t>OLDER SCOUT PROGRAMS</a:t>
            </a:r>
            <a:endParaRPr/>
          </a:p>
        </p:txBody>
      </p:sp>
      <p:sp>
        <p:nvSpPr>
          <p:cNvPr id="560" name="Google Shape;560;p31"/>
          <p:cNvSpPr txBox="1"/>
          <p:nvPr/>
        </p:nvSpPr>
        <p:spPr>
          <a:xfrm>
            <a:off x="199504" y="1110343"/>
            <a:ext cx="3885610" cy="5577839"/>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24C86"/>
              </a:buClr>
              <a:buSzPts val="3600"/>
              <a:buFont typeface="Oswald"/>
              <a:buNone/>
            </a:pPr>
            <a:r>
              <a:rPr lang="en-US" sz="3600" b="0" i="0" u="none" strike="noStrike" cap="none">
                <a:solidFill>
                  <a:srgbClr val="024C86"/>
                </a:solidFill>
                <a:latin typeface="Oswald"/>
                <a:ea typeface="Oswald"/>
                <a:cs typeface="Oswald"/>
                <a:sym typeface="Oswald"/>
              </a:rPr>
              <a:t>Sailing Programs</a:t>
            </a:r>
            <a:endParaRPr sz="2000" b="0" i="0" u="none" strike="noStrike" cap="none">
              <a:solidFill>
                <a:srgbClr val="024C86"/>
              </a:solidFill>
              <a:latin typeface="Oswald"/>
              <a:ea typeface="Oswald"/>
              <a:cs typeface="Oswald"/>
              <a:sym typeface="Oswald"/>
            </a:endParaRPr>
          </a:p>
          <a:p>
            <a:pPr marL="0" marR="0" lvl="0" indent="0" algn="l" rtl="0">
              <a:lnSpc>
                <a:spcPct val="100000"/>
              </a:lnSpc>
              <a:spcBef>
                <a:spcPts val="600"/>
              </a:spcBef>
              <a:spcAft>
                <a:spcPts val="0"/>
              </a:spcAft>
              <a:buClr>
                <a:srgbClr val="024C86"/>
              </a:buClr>
              <a:buSzPts val="2000"/>
              <a:buFont typeface="Oswald"/>
              <a:buNone/>
            </a:pPr>
            <a:r>
              <a:rPr lang="en-US" sz="2000" b="0" i="0" u="none" strike="noStrike" cap="none">
                <a:solidFill>
                  <a:srgbClr val="024C86"/>
                </a:solidFill>
                <a:latin typeface="Oswald"/>
                <a:ea typeface="Oswald"/>
                <a:cs typeface="Oswald"/>
                <a:sym typeface="Oswald"/>
              </a:rPr>
              <a:t>Small-Boat Sailing MB</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800"/>
              <a:buFont typeface="Raleway"/>
              <a:buNone/>
            </a:pPr>
            <a:r>
              <a:rPr lang="en-US" sz="1800" b="0" i="0" u="none" strike="noStrike" cap="none">
                <a:solidFill>
                  <a:srgbClr val="000000"/>
                </a:solidFill>
                <a:latin typeface="Raleway"/>
                <a:ea typeface="Raleway"/>
                <a:cs typeface="Raleway"/>
                <a:sym typeface="Raleway"/>
              </a:rPr>
              <a:t>Sailing is available at every beach. Small-Boat Sailing Merit Badge is everyday from 2pm-4pm.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chemeClr val="dk1"/>
              </a:buClr>
              <a:buSzPts val="1800"/>
              <a:buFont typeface="Corbel"/>
              <a:buNone/>
            </a:pPr>
            <a:endParaRPr sz="1800" b="0" i="0" u="none" strike="noStrike" cap="none">
              <a:solidFill>
                <a:srgbClr val="000000"/>
              </a:solidFill>
              <a:latin typeface="Raleway"/>
              <a:ea typeface="Raleway"/>
              <a:cs typeface="Raleway"/>
              <a:sym typeface="Raleway"/>
            </a:endParaRPr>
          </a:p>
          <a:p>
            <a:pPr marL="0" marR="0" lvl="0" indent="0" algn="l" rtl="0">
              <a:lnSpc>
                <a:spcPct val="100000"/>
              </a:lnSpc>
              <a:spcBef>
                <a:spcPts val="600"/>
              </a:spcBef>
              <a:spcAft>
                <a:spcPts val="0"/>
              </a:spcAft>
              <a:buClr>
                <a:srgbClr val="000000"/>
              </a:buClr>
              <a:buSzPts val="1800"/>
              <a:buFont typeface="Raleway"/>
              <a:buNone/>
            </a:pPr>
            <a:r>
              <a:rPr lang="en-US" sz="1800" b="1" i="0" u="none" strike="noStrike" cap="none">
                <a:solidFill>
                  <a:srgbClr val="000000"/>
                </a:solidFill>
                <a:latin typeface="Raleway"/>
                <a:ea typeface="Raleway"/>
                <a:cs typeface="Raleway"/>
                <a:sym typeface="Raleway"/>
              </a:rPr>
              <a:t>Age by 8/31/23: </a:t>
            </a:r>
            <a:r>
              <a:rPr lang="en-US" sz="1800" b="0" i="0" u="none" strike="noStrike" cap="none">
                <a:solidFill>
                  <a:srgbClr val="000000"/>
                </a:solidFill>
                <a:latin typeface="Raleway"/>
                <a:ea typeface="Raleway"/>
                <a:cs typeface="Raleway"/>
                <a:sym typeface="Raleway"/>
              </a:rPr>
              <a:t>13 years old</a:t>
            </a:r>
            <a:endParaRPr sz="1800" b="1" i="0" u="none" strike="noStrike" cap="none">
              <a:solidFill>
                <a:srgbClr val="000000"/>
              </a:solidFill>
              <a:latin typeface="Raleway"/>
              <a:ea typeface="Raleway"/>
              <a:cs typeface="Raleway"/>
              <a:sym typeface="Raleway"/>
            </a:endParaRPr>
          </a:p>
          <a:p>
            <a:pPr marL="0" marR="0" lvl="0" indent="0" algn="l" rtl="0">
              <a:lnSpc>
                <a:spcPct val="100000"/>
              </a:lnSpc>
              <a:spcBef>
                <a:spcPts val="600"/>
              </a:spcBef>
              <a:spcAft>
                <a:spcPts val="0"/>
              </a:spcAft>
              <a:buClr>
                <a:srgbClr val="000000"/>
              </a:buClr>
              <a:buSzPts val="1800"/>
              <a:buFont typeface="Raleway"/>
              <a:buNone/>
            </a:pPr>
            <a:r>
              <a:rPr lang="en-US" sz="1800" b="1" i="0" u="none" strike="noStrike" cap="none">
                <a:solidFill>
                  <a:srgbClr val="000000"/>
                </a:solidFill>
                <a:latin typeface="Raleway"/>
                <a:ea typeface="Raleway"/>
                <a:cs typeface="Raleway"/>
                <a:sym typeface="Raleway"/>
              </a:rPr>
              <a:t>Cost: </a:t>
            </a:r>
            <a:r>
              <a:rPr lang="en-US" sz="1800" b="0" i="0" u="none" strike="noStrike" cap="none">
                <a:solidFill>
                  <a:srgbClr val="000000"/>
                </a:solidFill>
                <a:latin typeface="Raleway"/>
                <a:ea typeface="Raleway"/>
                <a:cs typeface="Raleway"/>
                <a:sym typeface="Raleway"/>
              </a:rPr>
              <a:t>None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800"/>
              <a:buFont typeface="Raleway"/>
              <a:buNone/>
            </a:pPr>
            <a:r>
              <a:rPr lang="en-US" sz="1800" b="1" i="0" u="none" strike="noStrike" cap="none">
                <a:solidFill>
                  <a:srgbClr val="000000"/>
                </a:solidFill>
                <a:latin typeface="Raleway"/>
                <a:ea typeface="Raleway"/>
                <a:cs typeface="Raleway"/>
                <a:sym typeface="Raleway"/>
              </a:rPr>
              <a:t>Prerequisites: </a:t>
            </a:r>
            <a:r>
              <a:rPr lang="en-US" sz="1800" b="0" i="0" u="none" strike="noStrike" cap="none">
                <a:solidFill>
                  <a:srgbClr val="000000"/>
                </a:solidFill>
                <a:latin typeface="Raleway"/>
                <a:ea typeface="Raleway"/>
                <a:cs typeface="Raleway"/>
                <a:sym typeface="Raleway"/>
              </a:rPr>
              <a:t>Must be a swimmer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800"/>
              <a:buFont typeface="Raleway"/>
              <a:buNone/>
            </a:pPr>
            <a:r>
              <a:rPr lang="en-US" sz="1800" b="1" i="0" u="none" strike="noStrike" cap="none">
                <a:solidFill>
                  <a:srgbClr val="000000"/>
                </a:solidFill>
                <a:latin typeface="Raleway"/>
                <a:ea typeface="Raleway"/>
                <a:cs typeface="Raleway"/>
                <a:sym typeface="Raleway"/>
              </a:rPr>
              <a:t>Location: </a:t>
            </a:r>
            <a:r>
              <a:rPr lang="en-US" sz="1800" b="0" i="0" u="none" strike="noStrike" cap="none">
                <a:solidFill>
                  <a:srgbClr val="000000"/>
                </a:solidFill>
                <a:latin typeface="Raleway"/>
                <a:ea typeface="Raleway"/>
                <a:cs typeface="Raleway"/>
                <a:sym typeface="Raleway"/>
              </a:rPr>
              <a:t>Offered at each beach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800"/>
              <a:buFont typeface="Raleway"/>
              <a:buNone/>
            </a:pPr>
            <a:r>
              <a:rPr lang="en-US" sz="1800" b="1" i="0" u="none" strike="noStrike" cap="none">
                <a:solidFill>
                  <a:srgbClr val="000000"/>
                </a:solidFill>
                <a:latin typeface="Raleway"/>
                <a:ea typeface="Raleway"/>
                <a:cs typeface="Raleway"/>
                <a:sym typeface="Raleway"/>
              </a:rPr>
              <a:t>Times Offered: </a:t>
            </a:r>
            <a:r>
              <a:rPr lang="en-US" sz="1800" b="0" i="0" u="none" strike="noStrike" cap="none">
                <a:solidFill>
                  <a:srgbClr val="000000"/>
                </a:solidFill>
                <a:latin typeface="Raleway"/>
                <a:ea typeface="Raleway"/>
                <a:cs typeface="Raleway"/>
                <a:sym typeface="Raleway"/>
              </a:rPr>
              <a:t>Monday-Friday 2:00pm-5:00pm. Must attend all days.</a:t>
            </a:r>
            <a:endParaRPr sz="2000" b="0" i="0" u="none" strike="noStrike" cap="none">
              <a:solidFill>
                <a:srgbClr val="555555"/>
              </a:solidFill>
              <a:latin typeface="Raleway"/>
              <a:ea typeface="Raleway"/>
              <a:cs typeface="Raleway"/>
              <a:sym typeface="Raleway"/>
            </a:endParaRPr>
          </a:p>
        </p:txBody>
      </p:sp>
      <p:pic>
        <p:nvPicPr>
          <p:cNvPr id="561" name="Google Shape;561;p3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501662" y="1110343"/>
            <a:ext cx="6972551" cy="557666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3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0">
              <a:lnSpc>
                <a:spcPct val="85000"/>
              </a:lnSpc>
              <a:spcBef>
                <a:spcPts val="0"/>
              </a:spcBef>
              <a:spcAft>
                <a:spcPts val="0"/>
              </a:spcAft>
              <a:buClr>
                <a:schemeClr val="lt2"/>
              </a:buClr>
              <a:buSzPts val="4000"/>
              <a:buFont typeface="Arial"/>
              <a:buNone/>
            </a:pPr>
            <a:r>
              <a:rPr lang="en-US"/>
              <a:t>OLDER SCOUT PROGRAMS</a:t>
            </a:r>
            <a:endParaRPr/>
          </a:p>
        </p:txBody>
      </p:sp>
      <p:sp>
        <p:nvSpPr>
          <p:cNvPr id="567" name="Google Shape;567;p32"/>
          <p:cNvSpPr txBox="1"/>
          <p:nvPr/>
        </p:nvSpPr>
        <p:spPr>
          <a:xfrm>
            <a:off x="199504" y="1110343"/>
            <a:ext cx="3885610" cy="5577839"/>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24C86"/>
              </a:buClr>
              <a:buSzPts val="2800"/>
              <a:buFont typeface="Oswald"/>
              <a:buNone/>
            </a:pPr>
            <a:r>
              <a:rPr lang="en-US" sz="2800" b="0" i="0" u="none" strike="noStrike" cap="none" dirty="0">
                <a:solidFill>
                  <a:srgbClr val="024C86"/>
                </a:solidFill>
                <a:latin typeface="Oswald"/>
                <a:ea typeface="Oswald"/>
                <a:cs typeface="Oswald"/>
                <a:sym typeface="Oswald"/>
              </a:rPr>
              <a:t>Sailing Programs</a:t>
            </a:r>
            <a:br>
              <a:rPr lang="en-US" sz="1600" b="0" i="0" u="none" strike="noStrike" cap="none" dirty="0">
                <a:solidFill>
                  <a:srgbClr val="024C86"/>
                </a:solidFill>
                <a:latin typeface="Oswald"/>
                <a:ea typeface="Oswald"/>
                <a:cs typeface="Oswald"/>
                <a:sym typeface="Oswald"/>
              </a:rPr>
            </a:br>
            <a:r>
              <a:rPr lang="en-US" sz="1600" b="0" i="0" u="none" strike="noStrike" cap="none" dirty="0">
                <a:solidFill>
                  <a:srgbClr val="024C86"/>
                </a:solidFill>
                <a:latin typeface="Oswald"/>
                <a:ea typeface="Oswald"/>
                <a:cs typeface="Oswald"/>
                <a:sym typeface="Oswald"/>
              </a:rPr>
              <a:t>Advanced Sailing Bundle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400"/>
              <a:buFont typeface="Raleway"/>
              <a:buNone/>
            </a:pPr>
            <a:r>
              <a:rPr lang="en-US" sz="1400" b="0" i="0" u="none" strike="noStrike" cap="none" dirty="0">
                <a:solidFill>
                  <a:srgbClr val="000000"/>
                </a:solidFill>
                <a:latin typeface="Raleway"/>
                <a:ea typeface="Raleway"/>
                <a:cs typeface="Raleway"/>
                <a:sym typeface="Raleway"/>
              </a:rPr>
              <a:t>Want more sailing? Here’s two full days of it. This includes:</a:t>
            </a:r>
            <a:endParaRPr sz="1400" b="0" i="0" u="none" strike="noStrike" cap="none" dirty="0">
              <a:solidFill>
                <a:srgbClr val="000000"/>
              </a:solidFill>
              <a:latin typeface="Arial"/>
              <a:ea typeface="Arial"/>
              <a:cs typeface="Arial"/>
              <a:sym typeface="Arial"/>
            </a:endParaRPr>
          </a:p>
          <a:p>
            <a:pPr marL="0" marR="0" lvl="0" indent="-63500" algn="l" rtl="0">
              <a:lnSpc>
                <a:spcPct val="100000"/>
              </a:lnSpc>
              <a:spcBef>
                <a:spcPts val="600"/>
              </a:spcBef>
              <a:spcAft>
                <a:spcPts val="0"/>
              </a:spcAft>
              <a:buClr>
                <a:srgbClr val="000000"/>
              </a:buClr>
              <a:buSzPts val="1000"/>
              <a:buFont typeface="Noto Sans Symbols"/>
              <a:buChar char="∙"/>
            </a:pPr>
            <a:r>
              <a:rPr lang="en-US" sz="1400" b="0" i="0" u="none" strike="noStrike" cap="none" dirty="0">
                <a:solidFill>
                  <a:srgbClr val="000000"/>
                </a:solidFill>
                <a:latin typeface="Raleway"/>
                <a:ea typeface="Raleway"/>
                <a:cs typeface="Raleway"/>
                <a:sym typeface="Raleway"/>
              </a:rPr>
              <a:t>Wind Surfing</a:t>
            </a:r>
            <a:endParaRPr sz="1400" b="0" i="0" u="none" strike="noStrike" cap="none" dirty="0">
              <a:solidFill>
                <a:srgbClr val="000000"/>
              </a:solidFill>
              <a:latin typeface="Arial"/>
              <a:ea typeface="Arial"/>
              <a:cs typeface="Arial"/>
              <a:sym typeface="Arial"/>
            </a:endParaRPr>
          </a:p>
          <a:p>
            <a:pPr marL="0" marR="0" lvl="0" indent="-63500" algn="l" rtl="0">
              <a:lnSpc>
                <a:spcPct val="100000"/>
              </a:lnSpc>
              <a:spcBef>
                <a:spcPts val="0"/>
              </a:spcBef>
              <a:spcAft>
                <a:spcPts val="0"/>
              </a:spcAft>
              <a:buClr>
                <a:srgbClr val="000000"/>
              </a:buClr>
              <a:buSzPts val="1000"/>
              <a:buFont typeface="Noto Sans Symbols"/>
              <a:buChar char="∙"/>
            </a:pPr>
            <a:r>
              <a:rPr lang="en-US" sz="1400" b="0" i="0" u="none" strike="noStrike" cap="none" dirty="0">
                <a:solidFill>
                  <a:srgbClr val="000000"/>
                </a:solidFill>
                <a:latin typeface="Raleway"/>
                <a:ea typeface="Raleway"/>
                <a:cs typeface="Raleway"/>
                <a:sym typeface="Raleway"/>
              </a:rPr>
              <a:t>Big Boat Sailing</a:t>
            </a:r>
            <a:endParaRPr sz="1400" b="0" i="0" u="none" strike="noStrike" cap="none" dirty="0">
              <a:solidFill>
                <a:srgbClr val="000000"/>
              </a:solidFill>
              <a:latin typeface="Arial"/>
              <a:ea typeface="Arial"/>
              <a:cs typeface="Arial"/>
              <a:sym typeface="Arial"/>
            </a:endParaRPr>
          </a:p>
          <a:p>
            <a:pPr marL="0" marR="0" lvl="0" indent="-63500" algn="l" rtl="0">
              <a:lnSpc>
                <a:spcPct val="100000"/>
              </a:lnSpc>
              <a:spcBef>
                <a:spcPts val="0"/>
              </a:spcBef>
              <a:spcAft>
                <a:spcPts val="0"/>
              </a:spcAft>
              <a:buClr>
                <a:srgbClr val="000000"/>
              </a:buClr>
              <a:buSzPts val="1000"/>
              <a:buFont typeface="Noto Sans Symbols"/>
              <a:buChar char="∙"/>
            </a:pPr>
            <a:r>
              <a:rPr lang="en-US" sz="1400" b="0" i="0" u="none" strike="noStrike" cap="none" dirty="0">
                <a:solidFill>
                  <a:srgbClr val="000000"/>
                </a:solidFill>
                <a:latin typeface="Raleway"/>
                <a:ea typeface="Raleway"/>
                <a:cs typeface="Raleway"/>
                <a:sym typeface="Raleway"/>
              </a:rPr>
              <a:t>Catamaran Sailing</a:t>
            </a:r>
            <a:endParaRPr sz="1400" b="0" i="0" u="none" strike="noStrike" cap="none" dirty="0">
              <a:solidFill>
                <a:srgbClr val="000000"/>
              </a:solidFill>
              <a:latin typeface="Arial"/>
              <a:ea typeface="Arial"/>
              <a:cs typeface="Arial"/>
              <a:sym typeface="Arial"/>
            </a:endParaRPr>
          </a:p>
          <a:p>
            <a:pPr marL="0" marR="0" lvl="0" indent="-63500" algn="l" rtl="0">
              <a:lnSpc>
                <a:spcPct val="100000"/>
              </a:lnSpc>
              <a:spcBef>
                <a:spcPts val="0"/>
              </a:spcBef>
              <a:spcAft>
                <a:spcPts val="0"/>
              </a:spcAft>
              <a:buClr>
                <a:srgbClr val="000000"/>
              </a:buClr>
              <a:buSzPts val="1000"/>
              <a:buFont typeface="Noto Sans Symbols"/>
              <a:buChar char="∙"/>
            </a:pPr>
            <a:r>
              <a:rPr lang="en-US" sz="1400" b="0" i="0" u="none" strike="noStrike" cap="none" dirty="0">
                <a:solidFill>
                  <a:srgbClr val="000000"/>
                </a:solidFill>
                <a:latin typeface="Raleway"/>
                <a:ea typeface="Raleway"/>
                <a:cs typeface="Raleway"/>
                <a:sym typeface="Raleway"/>
              </a:rPr>
              <a:t>Board Sailing BSA</a:t>
            </a:r>
            <a:endParaRPr sz="1400" b="1" i="0" u="none" strike="noStrike" cap="none" dirty="0">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1400"/>
              <a:buFont typeface="Corbel"/>
              <a:buNone/>
            </a:pPr>
            <a:endParaRPr sz="1400" b="1" i="0" u="none" strike="noStrike" cap="none" dirty="0">
              <a:solidFill>
                <a:srgbClr val="000000"/>
              </a:solidFill>
              <a:latin typeface="Raleway"/>
              <a:ea typeface="Raleway"/>
              <a:cs typeface="Raleway"/>
              <a:sym typeface="Raleway"/>
            </a:endParaRPr>
          </a:p>
          <a:p>
            <a:pPr marL="0" marR="0" lvl="0" indent="0" algn="l" rtl="0">
              <a:lnSpc>
                <a:spcPct val="100000"/>
              </a:lnSpc>
              <a:spcBef>
                <a:spcPts val="600"/>
              </a:spcBef>
              <a:spcAft>
                <a:spcPts val="0"/>
              </a:spcAft>
              <a:buClr>
                <a:srgbClr val="000000"/>
              </a:buClr>
              <a:buSzPts val="1400"/>
              <a:buFont typeface="Raleway"/>
              <a:buNone/>
            </a:pPr>
            <a:r>
              <a:rPr lang="en-US" sz="1400" b="1" i="0" u="none" strike="noStrike" cap="none" dirty="0">
                <a:solidFill>
                  <a:srgbClr val="000000"/>
                </a:solidFill>
                <a:latin typeface="Raleway"/>
                <a:ea typeface="Raleway"/>
                <a:cs typeface="Raleway"/>
                <a:sym typeface="Raleway"/>
              </a:rPr>
              <a:t>Age by 8/31/23: </a:t>
            </a:r>
            <a:r>
              <a:rPr lang="en-US" sz="1400" b="0" i="0" u="none" strike="noStrike" cap="none" dirty="0">
                <a:solidFill>
                  <a:srgbClr val="000000"/>
                </a:solidFill>
                <a:latin typeface="Raleway"/>
                <a:ea typeface="Raleway"/>
                <a:cs typeface="Raleway"/>
                <a:sym typeface="Raleway"/>
              </a:rPr>
              <a:t>13 years old</a:t>
            </a:r>
            <a:endParaRPr sz="1400" b="1" i="0" u="none" strike="noStrike" cap="none" dirty="0">
              <a:solidFill>
                <a:srgbClr val="000000"/>
              </a:solidFill>
              <a:latin typeface="Raleway"/>
              <a:ea typeface="Raleway"/>
              <a:cs typeface="Raleway"/>
              <a:sym typeface="Raleway"/>
            </a:endParaRPr>
          </a:p>
          <a:p>
            <a:pPr marL="0" marR="0" lvl="0" indent="0" algn="l" rtl="0">
              <a:lnSpc>
                <a:spcPct val="100000"/>
              </a:lnSpc>
              <a:spcBef>
                <a:spcPts val="600"/>
              </a:spcBef>
              <a:spcAft>
                <a:spcPts val="0"/>
              </a:spcAft>
              <a:buClr>
                <a:srgbClr val="000000"/>
              </a:buClr>
              <a:buSzPts val="1400"/>
              <a:buFont typeface="Raleway"/>
              <a:buNone/>
            </a:pPr>
            <a:r>
              <a:rPr lang="en-US" sz="1400" b="1" i="0" u="none" strike="noStrike" cap="none" dirty="0">
                <a:solidFill>
                  <a:srgbClr val="000000"/>
                </a:solidFill>
                <a:latin typeface="Raleway"/>
                <a:ea typeface="Raleway"/>
                <a:cs typeface="Raleway"/>
                <a:sym typeface="Raleway"/>
              </a:rPr>
              <a:t>Cost: </a:t>
            </a:r>
            <a:r>
              <a:rPr lang="en-US" sz="1400" b="0" i="0" u="none" strike="noStrike" cap="none" dirty="0">
                <a:solidFill>
                  <a:srgbClr val="000000"/>
                </a:solidFill>
                <a:latin typeface="Raleway"/>
                <a:ea typeface="Raleway"/>
                <a:cs typeface="Raleway"/>
                <a:sym typeface="Raleway"/>
              </a:rPr>
              <a:t>None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400"/>
              <a:buFont typeface="Raleway"/>
              <a:buNone/>
            </a:pPr>
            <a:r>
              <a:rPr lang="en-US" sz="1400" b="1" i="0" u="none" strike="noStrike" cap="none" dirty="0">
                <a:solidFill>
                  <a:srgbClr val="000000"/>
                </a:solidFill>
                <a:latin typeface="Raleway"/>
                <a:ea typeface="Raleway"/>
                <a:cs typeface="Raleway"/>
                <a:sym typeface="Raleway"/>
              </a:rPr>
              <a:t>Prerequisites: </a:t>
            </a:r>
            <a:r>
              <a:rPr lang="en-US" sz="1400" b="0" i="0" u="none" strike="noStrike" cap="none" dirty="0">
                <a:solidFill>
                  <a:srgbClr val="000000"/>
                </a:solidFill>
                <a:latin typeface="Raleway"/>
                <a:ea typeface="Raleway"/>
                <a:cs typeface="Raleway"/>
                <a:sym typeface="Raleway"/>
              </a:rPr>
              <a:t>Must be a swimmer and have sailed before.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400"/>
              <a:buFont typeface="Raleway"/>
              <a:buNone/>
            </a:pPr>
            <a:r>
              <a:rPr lang="en-US" sz="1400" b="1" i="0" u="none" strike="noStrike" cap="none" dirty="0">
                <a:solidFill>
                  <a:srgbClr val="000000"/>
                </a:solidFill>
                <a:latin typeface="Raleway"/>
                <a:ea typeface="Raleway"/>
                <a:cs typeface="Raleway"/>
                <a:sym typeface="Raleway"/>
              </a:rPr>
              <a:t>Location: </a:t>
            </a:r>
            <a:r>
              <a:rPr lang="en-US" sz="1400" b="0" i="0" u="none" strike="noStrike" cap="none" dirty="0">
                <a:solidFill>
                  <a:srgbClr val="000000"/>
                </a:solidFill>
                <a:latin typeface="Raleway"/>
                <a:ea typeface="Raleway"/>
                <a:cs typeface="Raleway"/>
                <a:sym typeface="Raleway"/>
              </a:rPr>
              <a:t>Sioux Beach. Chippewa Scouts walk over. White Pine Scouts will ride the bus.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400"/>
              <a:buFont typeface="Raleway"/>
              <a:buNone/>
            </a:pPr>
            <a:r>
              <a:rPr lang="en-US" sz="1400" b="1" i="0" u="none" strike="noStrike" cap="none" dirty="0">
                <a:solidFill>
                  <a:srgbClr val="000000"/>
                </a:solidFill>
                <a:latin typeface="Raleway"/>
                <a:ea typeface="Raleway"/>
                <a:cs typeface="Raleway"/>
                <a:sym typeface="Raleway"/>
              </a:rPr>
              <a:t>Times Offered: </a:t>
            </a:r>
            <a:r>
              <a:rPr lang="en-US" sz="1400" b="0" i="0" u="none" strike="noStrike" cap="none" dirty="0">
                <a:solidFill>
                  <a:srgbClr val="000000"/>
                </a:solidFill>
                <a:latin typeface="Raleway"/>
                <a:ea typeface="Raleway"/>
                <a:cs typeface="Raleway"/>
                <a:sym typeface="Raleway"/>
              </a:rPr>
              <a:t>All-Day Monday </a:t>
            </a:r>
            <a:r>
              <a:rPr lang="en-US" sz="1400" b="1" i="0" u="sng" strike="noStrike" cap="none" dirty="0">
                <a:solidFill>
                  <a:srgbClr val="000000"/>
                </a:solidFill>
                <a:latin typeface="Raleway"/>
                <a:ea typeface="Raleway"/>
                <a:cs typeface="Raleway"/>
                <a:sym typeface="Raleway"/>
              </a:rPr>
              <a:t>&amp;</a:t>
            </a:r>
            <a:r>
              <a:rPr lang="en-US" sz="1400" b="0" i="0" u="none" strike="noStrike" cap="none" dirty="0">
                <a:solidFill>
                  <a:srgbClr val="000000"/>
                </a:solidFill>
                <a:latin typeface="Raleway"/>
                <a:ea typeface="Raleway"/>
                <a:cs typeface="Raleway"/>
                <a:sym typeface="Raleway"/>
              </a:rPr>
              <a:t> All-Day Wednesday.</a:t>
            </a:r>
            <a:endParaRPr sz="2400" b="0" i="0" u="none" strike="noStrike" cap="none" dirty="0">
              <a:solidFill>
                <a:schemeClr val="dk1"/>
              </a:solidFill>
              <a:latin typeface="Arial"/>
              <a:ea typeface="Arial"/>
              <a:cs typeface="Arial"/>
              <a:sym typeface="Arial"/>
            </a:endParaRPr>
          </a:p>
        </p:txBody>
      </p:sp>
      <p:grpSp>
        <p:nvGrpSpPr>
          <p:cNvPr id="568" name="Google Shape;568;p32"/>
          <p:cNvGrpSpPr/>
          <p:nvPr/>
        </p:nvGrpSpPr>
        <p:grpSpPr>
          <a:xfrm>
            <a:off x="4503320" y="1110343"/>
            <a:ext cx="7079080" cy="5577839"/>
            <a:chOff x="7115401" y="1110343"/>
            <a:chExt cx="4837113" cy="3895725"/>
          </a:xfrm>
        </p:grpSpPr>
        <p:pic>
          <p:nvPicPr>
            <p:cNvPr id="569" name="Google Shape;569;p3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593489" y="1110343"/>
              <a:ext cx="2359025" cy="3868738"/>
            </a:xfrm>
            <a:prstGeom prst="rect">
              <a:avLst/>
            </a:prstGeom>
            <a:noFill/>
            <a:ln>
              <a:noFill/>
            </a:ln>
          </p:spPr>
        </p:pic>
        <p:pic>
          <p:nvPicPr>
            <p:cNvPr id="570" name="Google Shape;570;p3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115401" y="1110343"/>
              <a:ext cx="2359025" cy="1887538"/>
            </a:xfrm>
            <a:prstGeom prst="rect">
              <a:avLst/>
            </a:prstGeom>
            <a:noFill/>
            <a:ln>
              <a:noFill/>
            </a:ln>
          </p:spPr>
        </p:pic>
        <p:pic>
          <p:nvPicPr>
            <p:cNvPr id="571" name="Google Shape;571;p3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115401" y="3118531"/>
              <a:ext cx="2359025" cy="1887537"/>
            </a:xfrm>
            <a:prstGeom prst="rect">
              <a:avLst/>
            </a:prstGeom>
            <a:noFill/>
            <a:ln>
              <a:noFill/>
            </a:ln>
          </p:spPr>
        </p:pic>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3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0">
              <a:lnSpc>
                <a:spcPct val="85000"/>
              </a:lnSpc>
              <a:spcBef>
                <a:spcPts val="0"/>
              </a:spcBef>
              <a:spcAft>
                <a:spcPts val="0"/>
              </a:spcAft>
              <a:buClr>
                <a:schemeClr val="lt2"/>
              </a:buClr>
              <a:buSzPts val="4000"/>
              <a:buFont typeface="Arial"/>
              <a:buNone/>
            </a:pPr>
            <a:r>
              <a:rPr lang="en-US"/>
              <a:t>OLDER SCOUT PROGRAMS</a:t>
            </a:r>
            <a:endParaRPr/>
          </a:p>
        </p:txBody>
      </p:sp>
      <p:grpSp>
        <p:nvGrpSpPr>
          <p:cNvPr id="577" name="Google Shape;577;p33"/>
          <p:cNvGrpSpPr/>
          <p:nvPr/>
        </p:nvGrpSpPr>
        <p:grpSpPr>
          <a:xfrm>
            <a:off x="239487" y="1110344"/>
            <a:ext cx="11640800" cy="5577838"/>
            <a:chOff x="4646839" y="1110343"/>
            <a:chExt cx="7260625" cy="3908426"/>
          </a:xfrm>
        </p:grpSpPr>
        <p:pic>
          <p:nvPicPr>
            <p:cNvPr id="578" name="Google Shape;578;p33"/>
            <p:cNvPicPr preferRelativeResize="0"/>
            <p:nvPr/>
          </p:nvPicPr>
          <p:blipFill rotWithShape="1">
            <a:blip r:embed="rId3">
              <a:alphaModFix/>
            </a:blip>
            <a:srcRect/>
            <a:stretch/>
          </p:blipFill>
          <p:spPr>
            <a:xfrm>
              <a:off x="9636954" y="1110343"/>
              <a:ext cx="2270510" cy="1887538"/>
            </a:xfrm>
            <a:prstGeom prst="rect">
              <a:avLst/>
            </a:prstGeom>
            <a:noFill/>
            <a:ln>
              <a:noFill/>
            </a:ln>
          </p:spPr>
        </p:pic>
        <p:sp>
          <p:nvSpPr>
            <p:cNvPr id="579" name="Google Shape;579;p33"/>
            <p:cNvSpPr txBox="1"/>
            <p:nvPr/>
          </p:nvSpPr>
          <p:spPr>
            <a:xfrm>
              <a:off x="4646839" y="1113519"/>
              <a:ext cx="2357438" cy="3905250"/>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24C86"/>
                </a:buClr>
                <a:buSzPts val="3200"/>
                <a:buFont typeface="Oswald"/>
                <a:buNone/>
              </a:pPr>
              <a:r>
                <a:rPr lang="en-US" sz="3200" b="0" i="0" u="none" strike="noStrike" cap="none">
                  <a:solidFill>
                    <a:srgbClr val="024C86"/>
                  </a:solidFill>
                  <a:latin typeface="Oswald"/>
                  <a:ea typeface="Oswald"/>
                  <a:cs typeface="Oswald"/>
                  <a:sym typeface="Oswald"/>
                </a:rPr>
                <a:t>Complete Angler Bundle</a:t>
              </a:r>
              <a:endParaRPr sz="3200" b="0" i="0" u="none" strike="noStrike" cap="none">
                <a:solidFill>
                  <a:srgbClr val="333333"/>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600"/>
                <a:buFont typeface="Raleway"/>
                <a:buNone/>
              </a:pPr>
              <a:r>
                <a:rPr lang="en-US" sz="1600" b="0" i="0" u="none" strike="noStrike" cap="none">
                  <a:solidFill>
                    <a:srgbClr val="000000"/>
                  </a:solidFill>
                  <a:latin typeface="Raleway"/>
                  <a:ea typeface="Raleway"/>
                  <a:cs typeface="Raleway"/>
                  <a:sym typeface="Raleway"/>
                </a:rPr>
                <a:t>Earn Fish and Wildlife Management, Fishing and Fly-Fishing Merit Badges. Staff will provide bait. Includes an evening trip to the dam for premium fishing.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Corbel"/>
                <a:buNone/>
              </a:pPr>
              <a:endParaRPr sz="1600" b="0"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600"/>
                <a:buFont typeface="Raleway"/>
                <a:buNone/>
              </a:pPr>
              <a:r>
                <a:rPr lang="en-US" sz="1600" b="0" i="0" u="none" strike="noStrike" cap="none">
                  <a:solidFill>
                    <a:srgbClr val="000000"/>
                  </a:solidFill>
                  <a:latin typeface="Raleway"/>
                  <a:ea typeface="Raleway"/>
                  <a:cs typeface="Raleway"/>
                  <a:sym typeface="Raleway"/>
                </a:rPr>
                <a:t>Plan extra time for fishing in the evenings. </a:t>
              </a:r>
              <a:br>
                <a:rPr lang="en-US" sz="1600" b="0" i="0" u="none" strike="noStrike" cap="none">
                  <a:solidFill>
                    <a:srgbClr val="000000"/>
                  </a:solidFill>
                  <a:latin typeface="Raleway"/>
                  <a:ea typeface="Raleway"/>
                  <a:cs typeface="Raleway"/>
                  <a:sym typeface="Raleway"/>
                </a:rPr>
              </a:br>
              <a:br>
                <a:rPr lang="en-US" sz="1600" b="1" i="0" u="none" strike="noStrike" cap="none">
                  <a:solidFill>
                    <a:srgbClr val="000000"/>
                  </a:solidFill>
                  <a:latin typeface="Raleway"/>
                  <a:ea typeface="Raleway"/>
                  <a:cs typeface="Raleway"/>
                  <a:sym typeface="Raleway"/>
                </a:rPr>
              </a:br>
              <a:r>
                <a:rPr lang="en-US" sz="1600" b="1" i="0" u="none" strike="noStrike" cap="none">
                  <a:solidFill>
                    <a:srgbClr val="000000"/>
                  </a:solidFill>
                  <a:latin typeface="Raleway"/>
                  <a:ea typeface="Raleway"/>
                  <a:cs typeface="Raleway"/>
                  <a:sym typeface="Raleway"/>
                </a:rPr>
                <a:t>Age by 8/31/23: </a:t>
              </a:r>
              <a:r>
                <a:rPr lang="en-US" sz="1600" b="0" i="0" u="none" strike="noStrike" cap="none">
                  <a:solidFill>
                    <a:srgbClr val="000000"/>
                  </a:solidFill>
                  <a:latin typeface="Raleway"/>
                  <a:ea typeface="Raleway"/>
                  <a:cs typeface="Raleway"/>
                  <a:sym typeface="Raleway"/>
                </a:rPr>
                <a:t>13 years old</a:t>
              </a:r>
              <a:endParaRPr sz="1600" b="1"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600"/>
                <a:buFont typeface="Raleway"/>
                <a:buNone/>
              </a:pPr>
              <a:r>
                <a:rPr lang="en-US" sz="1600" b="1" i="0" u="none" strike="noStrike" cap="none">
                  <a:solidFill>
                    <a:srgbClr val="000000"/>
                  </a:solidFill>
                  <a:latin typeface="Raleway"/>
                  <a:ea typeface="Raleway"/>
                  <a:cs typeface="Raleway"/>
                  <a:sym typeface="Raleway"/>
                </a:rPr>
                <a:t>Cost: </a:t>
              </a:r>
              <a:r>
                <a:rPr lang="en-US" sz="1600" b="0" i="0" u="none" strike="noStrike" cap="none">
                  <a:solidFill>
                    <a:srgbClr val="000000"/>
                  </a:solidFill>
                  <a:latin typeface="Raleway"/>
                  <a:ea typeface="Raleway"/>
                  <a:cs typeface="Raleway"/>
                  <a:sym typeface="Raleway"/>
                </a:rPr>
                <a:t>$5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Raleway"/>
                <a:buNone/>
              </a:pPr>
              <a:r>
                <a:rPr lang="en-US" sz="1600" b="1" i="0" u="none" strike="noStrike" cap="none">
                  <a:solidFill>
                    <a:srgbClr val="000000"/>
                  </a:solidFill>
                  <a:latin typeface="Raleway"/>
                  <a:ea typeface="Raleway"/>
                  <a:cs typeface="Raleway"/>
                  <a:sym typeface="Raleway"/>
                </a:rPr>
                <a:t>Prerequisites: </a:t>
              </a:r>
              <a:r>
                <a:rPr lang="en-US" sz="1600" b="0" i="0" u="none" strike="noStrike" cap="none">
                  <a:solidFill>
                    <a:srgbClr val="000000"/>
                  </a:solidFill>
                  <a:latin typeface="Raleway"/>
                  <a:ea typeface="Raleway"/>
                  <a:cs typeface="Raleway"/>
                  <a:sym typeface="Raleway"/>
                </a:rPr>
                <a:t>16+ need a WI Fishing License</a:t>
              </a:r>
              <a:endParaRPr sz="1800" b="0"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600"/>
                <a:buFont typeface="Raleway"/>
                <a:buNone/>
              </a:pPr>
              <a:r>
                <a:rPr lang="en-US" sz="1600" b="1" i="0" u="none" strike="noStrike" cap="none">
                  <a:solidFill>
                    <a:srgbClr val="000000"/>
                  </a:solidFill>
                  <a:latin typeface="Raleway"/>
                  <a:ea typeface="Raleway"/>
                  <a:cs typeface="Raleway"/>
                  <a:sym typeface="Raleway"/>
                </a:rPr>
                <a:t>Location: </a:t>
              </a:r>
              <a:r>
                <a:rPr lang="en-US" sz="1600" b="0" i="0" u="none" strike="noStrike" cap="none">
                  <a:solidFill>
                    <a:srgbClr val="000000"/>
                  </a:solidFill>
                  <a:latin typeface="Raleway"/>
                  <a:ea typeface="Raleway"/>
                  <a:cs typeface="Raleway"/>
                  <a:sym typeface="Raleway"/>
                </a:rPr>
                <a:t>Chippewa Marina. Sioux campers should walk over. White Pine campers will ride the bus to the Marina.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Raleway"/>
                <a:buNone/>
              </a:pPr>
              <a:r>
                <a:rPr lang="en-US" sz="1600" b="1" i="0" u="none" strike="noStrike" cap="none">
                  <a:solidFill>
                    <a:srgbClr val="000000"/>
                  </a:solidFill>
                  <a:latin typeface="Raleway"/>
                  <a:ea typeface="Raleway"/>
                  <a:cs typeface="Raleway"/>
                  <a:sym typeface="Raleway"/>
                </a:rPr>
                <a:t>Times Offered: </a:t>
              </a:r>
              <a:r>
                <a:rPr lang="en-US" sz="1600" b="0" i="0" u="none" strike="noStrike" cap="none">
                  <a:solidFill>
                    <a:srgbClr val="000000"/>
                  </a:solidFill>
                  <a:latin typeface="Raleway"/>
                  <a:ea typeface="Raleway"/>
                  <a:cs typeface="Raleway"/>
                  <a:sym typeface="Raleway"/>
                </a:rPr>
                <a:t>All-Morning Monday </a:t>
              </a:r>
              <a:r>
                <a:rPr lang="en-US" sz="1600" b="1" i="0" u="sng" strike="noStrike" cap="none">
                  <a:solidFill>
                    <a:srgbClr val="000000"/>
                  </a:solidFill>
                  <a:latin typeface="Raleway"/>
                  <a:ea typeface="Raleway"/>
                  <a:cs typeface="Raleway"/>
                  <a:sym typeface="Raleway"/>
                </a:rPr>
                <a:t>&amp;</a:t>
              </a:r>
              <a:r>
                <a:rPr lang="en-US" sz="1600" b="0" i="0" u="none" strike="noStrike" cap="none">
                  <a:solidFill>
                    <a:srgbClr val="000000"/>
                  </a:solidFill>
                  <a:latin typeface="Raleway"/>
                  <a:ea typeface="Raleway"/>
                  <a:cs typeface="Raleway"/>
                  <a:sym typeface="Raleway"/>
                </a:rPr>
                <a:t> Wednesday </a:t>
              </a:r>
              <a:r>
                <a:rPr lang="en-US" sz="1600" b="1" i="0" u="sng" strike="noStrike" cap="none">
                  <a:solidFill>
                    <a:srgbClr val="000000"/>
                  </a:solidFill>
                  <a:latin typeface="Raleway"/>
                  <a:ea typeface="Raleway"/>
                  <a:cs typeface="Raleway"/>
                  <a:sym typeface="Raleway"/>
                </a:rPr>
                <a:t>&amp;</a:t>
              </a:r>
              <a:r>
                <a:rPr lang="en-US" sz="1600" b="0" i="0" u="none" strike="noStrike" cap="none">
                  <a:solidFill>
                    <a:srgbClr val="000000"/>
                  </a:solidFill>
                  <a:latin typeface="Raleway"/>
                  <a:ea typeface="Raleway"/>
                  <a:cs typeface="Raleway"/>
                  <a:sym typeface="Raleway"/>
                </a:rPr>
                <a:t> Friday.</a:t>
              </a:r>
              <a:endParaRPr sz="2800" b="0" i="0" u="none" strike="noStrike" cap="none">
                <a:solidFill>
                  <a:schemeClr val="dk1"/>
                </a:solidFill>
                <a:latin typeface="Arial"/>
                <a:ea typeface="Arial"/>
                <a:cs typeface="Arial"/>
                <a:sym typeface="Arial"/>
              </a:endParaRPr>
            </a:p>
          </p:txBody>
        </p:sp>
        <p:pic>
          <p:nvPicPr>
            <p:cNvPr id="580" name="Google Shape;580;p3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154074" y="1124631"/>
              <a:ext cx="2268983" cy="1887538"/>
            </a:xfrm>
            <a:prstGeom prst="rect">
              <a:avLst/>
            </a:prstGeom>
            <a:noFill/>
            <a:ln>
              <a:noFill/>
            </a:ln>
          </p:spPr>
        </p:pic>
        <p:pic>
          <p:nvPicPr>
            <p:cNvPr id="581" name="Google Shape;581;p33"/>
            <p:cNvPicPr preferRelativeResize="0"/>
            <p:nvPr/>
          </p:nvPicPr>
          <p:blipFill rotWithShape="1">
            <a:blip r:embed="rId5">
              <a:alphaModFix/>
            </a:blip>
            <a:srcRect/>
            <a:stretch/>
          </p:blipFill>
          <p:spPr>
            <a:xfrm>
              <a:off x="9636954" y="3131231"/>
              <a:ext cx="2270510" cy="1887538"/>
            </a:xfrm>
            <a:prstGeom prst="rect">
              <a:avLst/>
            </a:prstGeom>
            <a:noFill/>
            <a:ln>
              <a:noFill/>
            </a:ln>
          </p:spPr>
        </p:pic>
        <p:pic>
          <p:nvPicPr>
            <p:cNvPr id="582" name="Google Shape;582;p3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154074" y="3131231"/>
              <a:ext cx="2268983" cy="1887538"/>
            </a:xfrm>
            <a:prstGeom prst="rect">
              <a:avLst/>
            </a:prstGeom>
            <a:noFill/>
            <a:ln>
              <a:noFill/>
            </a:ln>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grpSp>
        <p:nvGrpSpPr>
          <p:cNvPr id="587" name="Google Shape;587;p34"/>
          <p:cNvGrpSpPr/>
          <p:nvPr/>
        </p:nvGrpSpPr>
        <p:grpSpPr>
          <a:xfrm>
            <a:off x="424874" y="1110343"/>
            <a:ext cx="11527640" cy="5577839"/>
            <a:chOff x="339594" y="1110343"/>
            <a:chExt cx="7165585" cy="4057650"/>
          </a:xfrm>
        </p:grpSpPr>
        <p:pic>
          <p:nvPicPr>
            <p:cNvPr id="588" name="Google Shape;588;p3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87225" y="3135993"/>
              <a:ext cx="4269609" cy="1887538"/>
            </a:xfrm>
            <a:prstGeom prst="rect">
              <a:avLst/>
            </a:prstGeom>
            <a:noFill/>
            <a:ln>
              <a:noFill/>
            </a:ln>
          </p:spPr>
        </p:pic>
        <p:sp>
          <p:nvSpPr>
            <p:cNvPr id="589" name="Google Shape;589;p34"/>
            <p:cNvSpPr txBox="1"/>
            <p:nvPr/>
          </p:nvSpPr>
          <p:spPr>
            <a:xfrm>
              <a:off x="5147742" y="1110343"/>
              <a:ext cx="2357437" cy="4057650"/>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24C86"/>
                </a:buClr>
                <a:buSzPts val="3200"/>
                <a:buFont typeface="Oswald"/>
                <a:buNone/>
              </a:pPr>
              <a:r>
                <a:rPr lang="en-US" sz="3200" b="0" i="0" u="none" strike="noStrike" cap="none">
                  <a:solidFill>
                    <a:srgbClr val="024C86"/>
                  </a:solidFill>
                  <a:latin typeface="Oswald"/>
                  <a:ea typeface="Oswald"/>
                  <a:cs typeface="Oswald"/>
                  <a:sym typeface="Oswald"/>
                </a:rPr>
                <a:t>Shooting Sports Outpost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Raleway"/>
                <a:buNone/>
              </a:pPr>
              <a:r>
                <a:rPr lang="en-US" sz="1600" b="0" i="0" u="none" strike="noStrike" cap="none">
                  <a:solidFill>
                    <a:srgbClr val="000000"/>
                  </a:solidFill>
                  <a:latin typeface="Raleway"/>
                  <a:ea typeface="Raleway"/>
                  <a:cs typeface="Raleway"/>
                  <a:sym typeface="Raleway"/>
                </a:rPr>
                <a:t>Shoot stuff at stuff with stuff! In the shooting sports outpost, you’ll participant in the following: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Corbel"/>
                <a:buNone/>
              </a:pPr>
              <a:endParaRPr sz="1600" b="0" i="0" u="none" strike="noStrike" cap="none">
                <a:solidFill>
                  <a:srgbClr val="000000"/>
                </a:solidFill>
                <a:latin typeface="Raleway"/>
                <a:ea typeface="Raleway"/>
                <a:cs typeface="Raleway"/>
                <a:sym typeface="Raleway"/>
              </a:endParaRPr>
            </a:p>
            <a:p>
              <a:pPr marL="0" marR="0" lvl="0" indent="-76200" algn="l" rtl="0">
                <a:lnSpc>
                  <a:spcPct val="100000"/>
                </a:lnSpc>
                <a:spcBef>
                  <a:spcPts val="0"/>
                </a:spcBef>
                <a:spcAft>
                  <a:spcPts val="0"/>
                </a:spcAft>
                <a:buClr>
                  <a:srgbClr val="000000"/>
                </a:buClr>
                <a:buSzPts val="1200"/>
                <a:buFont typeface="Noto Sans Symbols"/>
                <a:buChar char="∙"/>
              </a:pPr>
              <a:r>
                <a:rPr lang="en-US" sz="1600" b="0" i="0" u="none" strike="noStrike" cap="none">
                  <a:solidFill>
                    <a:srgbClr val="000000"/>
                  </a:solidFill>
                  <a:latin typeface="Raleway"/>
                  <a:ea typeface="Raleway"/>
                  <a:cs typeface="Raleway"/>
                  <a:sym typeface="Raleway"/>
                </a:rPr>
                <a:t>Sporting Arrows</a:t>
              </a:r>
              <a:endParaRPr sz="1400" b="0" i="0" u="none" strike="noStrike" cap="none">
                <a:solidFill>
                  <a:srgbClr val="000000"/>
                </a:solidFill>
                <a:latin typeface="Arial"/>
                <a:ea typeface="Arial"/>
                <a:cs typeface="Arial"/>
                <a:sym typeface="Arial"/>
              </a:endParaRPr>
            </a:p>
            <a:p>
              <a:pPr marL="0" marR="0" lvl="0" indent="-76200" algn="l" rtl="0">
                <a:lnSpc>
                  <a:spcPct val="100000"/>
                </a:lnSpc>
                <a:spcBef>
                  <a:spcPts val="0"/>
                </a:spcBef>
                <a:spcAft>
                  <a:spcPts val="0"/>
                </a:spcAft>
                <a:buClr>
                  <a:srgbClr val="000000"/>
                </a:buClr>
                <a:buSzPts val="1200"/>
                <a:buFont typeface="Noto Sans Symbols"/>
                <a:buChar char="∙"/>
              </a:pPr>
              <a:r>
                <a:rPr lang="en-US" sz="1600" b="0" i="0" u="none" strike="noStrike" cap="none">
                  <a:solidFill>
                    <a:srgbClr val="000000"/>
                  </a:solidFill>
                  <a:latin typeface="Raleway"/>
                  <a:ea typeface="Raleway"/>
                  <a:cs typeface="Raleway"/>
                  <a:sym typeface="Raleway"/>
                </a:rPr>
                <a:t>Long-Range Archery</a:t>
              </a:r>
              <a:endParaRPr sz="1400" b="0" i="0" u="none" strike="noStrike" cap="none">
                <a:solidFill>
                  <a:srgbClr val="000000"/>
                </a:solidFill>
                <a:latin typeface="Arial"/>
                <a:ea typeface="Arial"/>
                <a:cs typeface="Arial"/>
                <a:sym typeface="Arial"/>
              </a:endParaRPr>
            </a:p>
            <a:p>
              <a:pPr marL="0" marR="0" lvl="0" indent="-76200" algn="l" rtl="0">
                <a:lnSpc>
                  <a:spcPct val="100000"/>
                </a:lnSpc>
                <a:spcBef>
                  <a:spcPts val="0"/>
                </a:spcBef>
                <a:spcAft>
                  <a:spcPts val="0"/>
                </a:spcAft>
                <a:buClr>
                  <a:srgbClr val="000000"/>
                </a:buClr>
                <a:buSzPts val="1200"/>
                <a:buFont typeface="Noto Sans Symbols"/>
                <a:buChar char="∙"/>
              </a:pPr>
              <a:r>
                <a:rPr lang="en-US" sz="1600" b="0" i="0" u="none" strike="noStrike" cap="none">
                  <a:solidFill>
                    <a:srgbClr val="000000"/>
                  </a:solidFill>
                  <a:latin typeface="Raleway"/>
                  <a:ea typeface="Raleway"/>
                  <a:cs typeface="Raleway"/>
                  <a:sym typeface="Raleway"/>
                </a:rPr>
                <a:t>Paintball Markers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Corbel"/>
                <a:buNone/>
              </a:pPr>
              <a:endParaRPr sz="1600" b="1"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600"/>
                <a:buFont typeface="Raleway"/>
                <a:buNone/>
              </a:pPr>
              <a:r>
                <a:rPr lang="en-US" sz="1600" b="1" i="0" u="none" strike="noStrike" cap="none">
                  <a:solidFill>
                    <a:srgbClr val="000000"/>
                  </a:solidFill>
                  <a:latin typeface="Raleway"/>
                  <a:ea typeface="Raleway"/>
                  <a:cs typeface="Raleway"/>
                  <a:sym typeface="Raleway"/>
                </a:rPr>
                <a:t>Age by 8/31/23: </a:t>
              </a:r>
              <a:r>
                <a:rPr lang="en-US" sz="1600" b="0" i="0" u="none" strike="noStrike" cap="none">
                  <a:solidFill>
                    <a:srgbClr val="000000"/>
                  </a:solidFill>
                  <a:latin typeface="Raleway"/>
                  <a:ea typeface="Raleway"/>
                  <a:cs typeface="Raleway"/>
                  <a:sym typeface="Raleway"/>
                </a:rPr>
                <a:t>13 years old</a:t>
              </a:r>
              <a:endParaRPr sz="1600" b="1"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600"/>
                <a:buFont typeface="Raleway"/>
                <a:buNone/>
              </a:pPr>
              <a:r>
                <a:rPr lang="en-US" sz="1600" b="1" i="0" u="none" strike="noStrike" cap="none">
                  <a:solidFill>
                    <a:srgbClr val="000000"/>
                  </a:solidFill>
                  <a:latin typeface="Raleway"/>
                  <a:ea typeface="Raleway"/>
                  <a:cs typeface="Raleway"/>
                  <a:sym typeface="Raleway"/>
                </a:rPr>
                <a:t>Cost: </a:t>
              </a:r>
              <a:r>
                <a:rPr lang="en-US" sz="1600" b="0" i="0" u="none" strike="noStrike" cap="none">
                  <a:solidFill>
                    <a:srgbClr val="000000"/>
                  </a:solidFill>
                  <a:latin typeface="Raleway"/>
                  <a:ea typeface="Raleway"/>
                  <a:cs typeface="Raleway"/>
                  <a:sym typeface="Raleway"/>
                </a:rPr>
                <a:t>$5 per camper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Raleway"/>
                <a:buNone/>
              </a:pPr>
              <a:r>
                <a:rPr lang="en-US" sz="1600" b="1" i="0" u="none" strike="noStrike" cap="none">
                  <a:solidFill>
                    <a:srgbClr val="000000"/>
                  </a:solidFill>
                  <a:latin typeface="Raleway"/>
                  <a:ea typeface="Raleway"/>
                  <a:cs typeface="Raleway"/>
                  <a:sym typeface="Raleway"/>
                </a:rPr>
                <a:t>Prerequisites: </a:t>
              </a:r>
              <a:r>
                <a:rPr lang="en-US" sz="1600" b="0" i="0" u="none" strike="noStrike" cap="none">
                  <a:solidFill>
                    <a:srgbClr val="000000"/>
                  </a:solidFill>
                  <a:latin typeface="Raleway"/>
                  <a:ea typeface="Raleway"/>
                  <a:cs typeface="Raleway"/>
                  <a:sym typeface="Raleway"/>
                </a:rPr>
                <a:t>none</a:t>
              </a:r>
              <a:endParaRPr sz="1800" b="0" i="0" u="none" strike="noStrike" cap="none">
                <a:solidFill>
                  <a:srgbClr val="000000"/>
                </a:solidFill>
                <a:latin typeface="Raleway"/>
                <a:ea typeface="Raleway"/>
                <a:cs typeface="Raleway"/>
                <a:sym typeface="Raleway"/>
              </a:endParaRPr>
            </a:p>
            <a:p>
              <a:pPr marL="0" marR="0" lvl="0" indent="0" algn="l" rtl="0">
                <a:lnSpc>
                  <a:spcPct val="119000"/>
                </a:lnSpc>
                <a:spcBef>
                  <a:spcPts val="0"/>
                </a:spcBef>
                <a:spcAft>
                  <a:spcPts val="0"/>
                </a:spcAft>
                <a:buClr>
                  <a:srgbClr val="000000"/>
                </a:buClr>
                <a:buSzPts val="1600"/>
                <a:buFont typeface="Arial"/>
                <a:buNone/>
              </a:pPr>
              <a:r>
                <a:rPr lang="en-US" sz="1600" b="1" i="0" u="none" strike="noStrike" cap="none">
                  <a:solidFill>
                    <a:srgbClr val="000000"/>
                  </a:solidFill>
                  <a:latin typeface="Raleway"/>
                  <a:ea typeface="Raleway"/>
                  <a:cs typeface="Raleway"/>
                  <a:sym typeface="Raleway"/>
                </a:rPr>
                <a:t>Location: </a:t>
              </a:r>
              <a:r>
                <a:rPr lang="en-US" sz="1600" b="0" i="0" u="none" strike="noStrike" cap="none">
                  <a:solidFill>
                    <a:srgbClr val="000000"/>
                  </a:solidFill>
                  <a:latin typeface="Raleway"/>
                  <a:ea typeface="Raleway"/>
                  <a:cs typeface="Raleway"/>
                  <a:sym typeface="Raleway"/>
                </a:rPr>
                <a:t>Berglund Center via bus</a:t>
              </a:r>
              <a:endParaRPr sz="1800" b="0" i="0" u="none" strike="noStrike" cap="none">
                <a:solidFill>
                  <a:srgbClr val="000000"/>
                </a:solidFill>
                <a:latin typeface="Cambria"/>
                <a:ea typeface="Cambria"/>
                <a:cs typeface="Cambria"/>
                <a:sym typeface="Cambria"/>
              </a:endParaRPr>
            </a:p>
            <a:p>
              <a:pPr marL="0" marR="0" lvl="0" indent="0" algn="l" rtl="0">
                <a:lnSpc>
                  <a:spcPct val="119000"/>
                </a:lnSpc>
                <a:spcBef>
                  <a:spcPts val="0"/>
                </a:spcBef>
                <a:spcAft>
                  <a:spcPts val="0"/>
                </a:spcAft>
                <a:buClr>
                  <a:srgbClr val="000000"/>
                </a:buClr>
                <a:buSzPts val="1600"/>
                <a:buFont typeface="Arial"/>
                <a:buNone/>
              </a:pPr>
              <a:r>
                <a:rPr lang="en-US" sz="1600" b="1" i="0" u="none" strike="noStrike" cap="none">
                  <a:solidFill>
                    <a:srgbClr val="000000"/>
                  </a:solidFill>
                  <a:latin typeface="Raleway"/>
                  <a:ea typeface="Raleway"/>
                  <a:cs typeface="Raleway"/>
                  <a:sym typeface="Raleway"/>
                </a:rPr>
                <a:t>Times Offered: </a:t>
              </a:r>
              <a:r>
                <a:rPr lang="en-US" sz="1600" b="0" i="0" u="none" strike="noStrike" cap="none">
                  <a:solidFill>
                    <a:srgbClr val="000000"/>
                  </a:solidFill>
                  <a:latin typeface="Raleway"/>
                  <a:ea typeface="Raleway"/>
                  <a:cs typeface="Raleway"/>
                  <a:sym typeface="Raleway"/>
                </a:rPr>
                <a:t>All-Morning Monday </a:t>
              </a:r>
              <a:r>
                <a:rPr lang="en-US" sz="1600" b="1" i="0" u="sng" strike="noStrike" cap="none">
                  <a:solidFill>
                    <a:srgbClr val="000000"/>
                  </a:solidFill>
                  <a:latin typeface="Raleway"/>
                  <a:ea typeface="Raleway"/>
                  <a:cs typeface="Raleway"/>
                  <a:sym typeface="Raleway"/>
                </a:rPr>
                <a:t>OR</a:t>
              </a:r>
              <a:r>
                <a:rPr lang="en-US" sz="1600" b="0" i="0" u="none" strike="noStrike" cap="none">
                  <a:solidFill>
                    <a:srgbClr val="000000"/>
                  </a:solidFill>
                  <a:latin typeface="Raleway"/>
                  <a:ea typeface="Raleway"/>
                  <a:cs typeface="Raleway"/>
                  <a:sym typeface="Raleway"/>
                </a:rPr>
                <a:t> All-Afternoon Monday </a:t>
              </a:r>
              <a:r>
                <a:rPr lang="en-US" sz="1600" b="1" i="0" u="sng" strike="noStrike" cap="none">
                  <a:solidFill>
                    <a:srgbClr val="000000"/>
                  </a:solidFill>
                  <a:latin typeface="Raleway"/>
                  <a:ea typeface="Raleway"/>
                  <a:cs typeface="Raleway"/>
                  <a:sym typeface="Raleway"/>
                </a:rPr>
                <a:t>OR</a:t>
              </a:r>
              <a:r>
                <a:rPr lang="en-US" sz="1600" b="0" i="0" u="none" strike="noStrike" cap="none">
                  <a:solidFill>
                    <a:srgbClr val="000000"/>
                  </a:solidFill>
                  <a:latin typeface="Raleway"/>
                  <a:ea typeface="Raleway"/>
                  <a:cs typeface="Raleway"/>
                  <a:sym typeface="Raleway"/>
                </a:rPr>
                <a:t> All-Morning Wednesday </a:t>
              </a:r>
              <a:r>
                <a:rPr lang="en-US" sz="1600" b="1" i="0" u="sng" strike="noStrike" cap="none">
                  <a:solidFill>
                    <a:srgbClr val="000000"/>
                  </a:solidFill>
                  <a:latin typeface="Raleway"/>
                  <a:ea typeface="Raleway"/>
                  <a:cs typeface="Raleway"/>
                  <a:sym typeface="Raleway"/>
                </a:rPr>
                <a:t>OR</a:t>
              </a:r>
              <a:r>
                <a:rPr lang="en-US" sz="1600" b="0" i="0" u="none" strike="noStrike" cap="none">
                  <a:solidFill>
                    <a:srgbClr val="000000"/>
                  </a:solidFill>
                  <a:latin typeface="Raleway"/>
                  <a:ea typeface="Raleway"/>
                  <a:cs typeface="Raleway"/>
                  <a:sym typeface="Raleway"/>
                </a:rPr>
                <a:t> All-Afternoon Thursday</a:t>
              </a:r>
              <a:endParaRPr sz="1800" b="0" i="0" u="none" strike="noStrike" cap="none">
                <a:solidFill>
                  <a:srgbClr val="000000"/>
                </a:solidFill>
                <a:latin typeface="Cambria"/>
                <a:ea typeface="Cambria"/>
                <a:cs typeface="Cambria"/>
                <a:sym typeface="Cambria"/>
              </a:endParaRPr>
            </a:p>
            <a:p>
              <a:pPr marL="0" marR="0" lvl="0" indent="0" algn="l" rtl="0">
                <a:lnSpc>
                  <a:spcPct val="119000"/>
                </a:lnSpc>
                <a:spcBef>
                  <a:spcPts val="0"/>
                </a:spcBef>
                <a:spcAft>
                  <a:spcPts val="60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590" name="Google Shape;590;p3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801807" y="1110343"/>
              <a:ext cx="2078845" cy="1887538"/>
            </a:xfrm>
            <a:prstGeom prst="rect">
              <a:avLst/>
            </a:prstGeom>
            <a:noFill/>
            <a:ln>
              <a:noFill/>
            </a:ln>
          </p:spPr>
        </p:pic>
        <p:pic>
          <p:nvPicPr>
            <p:cNvPr id="591" name="Google Shape;591;p3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39594" y="1110343"/>
              <a:ext cx="2078845" cy="1887538"/>
            </a:xfrm>
            <a:prstGeom prst="rect">
              <a:avLst/>
            </a:prstGeom>
            <a:noFill/>
            <a:ln>
              <a:noFill/>
            </a:ln>
          </p:spPr>
        </p:pic>
      </p:grpSp>
      <p:sp>
        <p:nvSpPr>
          <p:cNvPr id="592" name="Google Shape;592;p3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0">
              <a:lnSpc>
                <a:spcPct val="85000"/>
              </a:lnSpc>
              <a:spcBef>
                <a:spcPts val="0"/>
              </a:spcBef>
              <a:spcAft>
                <a:spcPts val="0"/>
              </a:spcAft>
              <a:buClr>
                <a:schemeClr val="lt2"/>
              </a:buClr>
              <a:buSzPts val="4000"/>
              <a:buFont typeface="Arial"/>
              <a:buNone/>
            </a:pPr>
            <a:r>
              <a:rPr lang="en-US"/>
              <a:t>OLDER SCOUT PROGRAMS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3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0">
              <a:lnSpc>
                <a:spcPct val="85000"/>
              </a:lnSpc>
              <a:spcBef>
                <a:spcPts val="0"/>
              </a:spcBef>
              <a:spcAft>
                <a:spcPts val="0"/>
              </a:spcAft>
              <a:buClr>
                <a:schemeClr val="lt2"/>
              </a:buClr>
              <a:buSzPts val="4000"/>
              <a:buFont typeface="Arial"/>
              <a:buNone/>
            </a:pPr>
            <a:r>
              <a:rPr lang="en-US"/>
              <a:t>OLDER SCOUT PROGRAMS</a:t>
            </a:r>
            <a:endParaRPr/>
          </a:p>
        </p:txBody>
      </p:sp>
      <p:sp>
        <p:nvSpPr>
          <p:cNvPr id="598" name="Google Shape;598;p35"/>
          <p:cNvSpPr txBox="1"/>
          <p:nvPr/>
        </p:nvSpPr>
        <p:spPr>
          <a:xfrm>
            <a:off x="199503" y="1110343"/>
            <a:ext cx="3885609" cy="5577839"/>
          </a:xfrm>
          <a:prstGeom prst="rect">
            <a:avLst/>
          </a:prstGeom>
          <a:noFill/>
          <a:ln>
            <a:noFill/>
          </a:ln>
        </p:spPr>
        <p:txBody>
          <a:bodyPr spcFirstLastPara="1" wrap="square" lIns="36575" tIns="36575" rIns="36575" bIns="36575" anchor="t" anchorCtr="0">
            <a:noAutofit/>
          </a:bodyPr>
          <a:lstStyle/>
          <a:p>
            <a:pPr marL="0" marR="0" lvl="0" indent="0" algn="l" rtl="0">
              <a:lnSpc>
                <a:spcPct val="119000"/>
              </a:lnSpc>
              <a:spcBef>
                <a:spcPts val="0"/>
              </a:spcBef>
              <a:spcAft>
                <a:spcPts val="0"/>
              </a:spcAft>
              <a:buClr>
                <a:srgbClr val="000000"/>
              </a:buClr>
              <a:buSzPts val="3200"/>
              <a:buFont typeface="Arial"/>
              <a:buNone/>
            </a:pPr>
            <a:r>
              <a:rPr lang="en-US" sz="1800" b="0" i="0" u="none" strike="noStrike" cap="none">
                <a:solidFill>
                  <a:srgbClr val="024C86"/>
                </a:solidFill>
                <a:latin typeface="Oswald"/>
                <a:ea typeface="Oswald"/>
                <a:cs typeface="Oswald"/>
                <a:sym typeface="Oswald"/>
              </a:rPr>
              <a:t>Biking Programs</a:t>
            </a:r>
            <a:endParaRPr sz="1800" b="0" i="0" u="none" strike="noStrike" cap="none">
              <a:solidFill>
                <a:srgbClr val="024C86"/>
              </a:solidFill>
              <a:latin typeface="Oswald"/>
              <a:ea typeface="Oswald"/>
              <a:cs typeface="Oswald"/>
              <a:sym typeface="Oswald"/>
            </a:endParaRPr>
          </a:p>
          <a:p>
            <a:pPr marL="0" marR="0" lvl="0" indent="0" algn="l" rtl="0">
              <a:lnSpc>
                <a:spcPct val="119000"/>
              </a:lnSpc>
              <a:spcBef>
                <a:spcPts val="600"/>
              </a:spcBef>
              <a:spcAft>
                <a:spcPts val="0"/>
              </a:spcAft>
              <a:buClr>
                <a:srgbClr val="000000"/>
              </a:buClr>
              <a:buSzPts val="2400"/>
              <a:buFont typeface="Arial"/>
              <a:buNone/>
            </a:pPr>
            <a:r>
              <a:rPr lang="en-US" sz="1800" b="0" i="0" u="none" strike="noStrike" cap="none">
                <a:solidFill>
                  <a:srgbClr val="024C86"/>
                </a:solidFill>
                <a:latin typeface="Oswald"/>
                <a:ea typeface="Oswald"/>
                <a:cs typeface="Oswald"/>
                <a:sym typeface="Oswald"/>
              </a:rPr>
              <a:t>MOUNTAIN BIKING TIER 1</a:t>
            </a:r>
            <a:endParaRPr/>
          </a:p>
          <a:p>
            <a:pPr marL="0" marR="0" lvl="0" indent="0" algn="l" rtl="0">
              <a:lnSpc>
                <a:spcPct val="119000"/>
              </a:lnSpc>
              <a:spcBef>
                <a:spcPts val="600"/>
              </a:spcBef>
              <a:spcAft>
                <a:spcPts val="0"/>
              </a:spcAft>
              <a:buClr>
                <a:srgbClr val="000000"/>
              </a:buClr>
              <a:buSzPts val="2400"/>
              <a:buFont typeface="Arial"/>
              <a:buNone/>
            </a:pPr>
            <a:r>
              <a:rPr lang="en-US" sz="1800" b="0" i="0" u="none" strike="noStrike" cap="none">
                <a:solidFill>
                  <a:srgbClr val="024C86"/>
                </a:solidFill>
                <a:latin typeface="Oswald"/>
                <a:ea typeface="Oswald"/>
                <a:cs typeface="Oswald"/>
                <a:sym typeface="Oswald"/>
              </a:rPr>
              <a:t>BASIC SKILLS</a:t>
            </a:r>
            <a:endParaRPr/>
          </a:p>
          <a:p>
            <a:pPr marL="0" marR="0" lvl="0" indent="0" algn="l" rtl="0">
              <a:lnSpc>
                <a:spcPct val="100000"/>
              </a:lnSpc>
              <a:spcBef>
                <a:spcPts val="1200"/>
              </a:spcBef>
              <a:spcAft>
                <a:spcPts val="0"/>
              </a:spcAft>
              <a:buClr>
                <a:srgbClr val="024C86"/>
              </a:buClr>
              <a:buSzPts val="2400"/>
              <a:buFont typeface="Oswald"/>
              <a:buNone/>
            </a:pPr>
            <a:r>
              <a:rPr lang="en-US" sz="1400" b="0" i="0" u="none" strike="noStrike" cap="none">
                <a:solidFill>
                  <a:srgbClr val="000000"/>
                </a:solidFill>
                <a:latin typeface="Raleway"/>
                <a:ea typeface="Raleway"/>
                <a:cs typeface="Raleway"/>
                <a:sym typeface="Raleway"/>
              </a:rPr>
              <a:t>Introduction to basic mountain biking and a skill assessment to qualify for the Tier 2 Off-Site Trip. 5-mile bike loop including roads, trails, and single track. Ride the pump track to learn how to move your body independent of the bike. </a:t>
            </a:r>
            <a:endParaRPr/>
          </a:p>
          <a:p>
            <a:pPr marL="0" marR="0" lvl="0" indent="0" algn="l" rtl="0">
              <a:lnSpc>
                <a:spcPct val="100000"/>
              </a:lnSpc>
              <a:spcBef>
                <a:spcPts val="600"/>
              </a:spcBef>
              <a:spcAft>
                <a:spcPts val="0"/>
              </a:spcAft>
              <a:buNone/>
            </a:pPr>
            <a:r>
              <a:rPr lang="en-US" sz="1600" b="1" i="0" u="none" strike="noStrike" cap="none">
                <a:solidFill>
                  <a:srgbClr val="000000"/>
                </a:solidFill>
                <a:latin typeface="Raleway"/>
                <a:ea typeface="Raleway"/>
                <a:cs typeface="Raleway"/>
                <a:sym typeface="Raleway"/>
              </a:rPr>
              <a:t>Age by 8/31/23: </a:t>
            </a:r>
            <a:r>
              <a:rPr lang="en-US" sz="1400" b="0" i="0" u="none" strike="noStrike" cap="none">
                <a:solidFill>
                  <a:srgbClr val="000000"/>
                </a:solidFill>
                <a:latin typeface="Raleway"/>
                <a:ea typeface="Raleway"/>
                <a:cs typeface="Raleway"/>
                <a:sym typeface="Raleway"/>
              </a:rPr>
              <a:t>13 years old</a:t>
            </a:r>
            <a:endParaRPr sz="1400" b="0" i="0" u="none" strike="noStrike" cap="none">
              <a:solidFill>
                <a:srgbClr val="000000"/>
              </a:solidFill>
              <a:latin typeface="Raleway"/>
              <a:ea typeface="Raleway"/>
              <a:cs typeface="Raleway"/>
              <a:sym typeface="Raleway"/>
            </a:endParaRPr>
          </a:p>
          <a:p>
            <a:pPr marL="0" marR="0" lvl="0" indent="0" algn="l" rtl="0">
              <a:lnSpc>
                <a:spcPct val="100000"/>
              </a:lnSpc>
              <a:spcBef>
                <a:spcPts val="600"/>
              </a:spcBef>
              <a:spcAft>
                <a:spcPts val="0"/>
              </a:spcAft>
              <a:buNone/>
            </a:pPr>
            <a:r>
              <a:rPr lang="en-US" sz="1600" b="1" i="0" u="none" strike="noStrike" cap="none">
                <a:solidFill>
                  <a:srgbClr val="000000"/>
                </a:solidFill>
                <a:latin typeface="Raleway"/>
                <a:ea typeface="Raleway"/>
                <a:cs typeface="Raleway"/>
                <a:sym typeface="Raleway"/>
              </a:rPr>
              <a:t>Cost: </a:t>
            </a:r>
            <a:r>
              <a:rPr lang="en-US" sz="1400" b="0" i="0" u="none" strike="noStrike" cap="none">
                <a:solidFill>
                  <a:srgbClr val="000000"/>
                </a:solidFill>
                <a:latin typeface="Raleway"/>
                <a:ea typeface="Raleway"/>
                <a:cs typeface="Raleway"/>
                <a:sym typeface="Raleway"/>
              </a:rPr>
              <a:t>None</a:t>
            </a:r>
            <a:endParaRPr sz="1400" b="0" i="0" u="none" strike="noStrike" cap="none">
              <a:solidFill>
                <a:srgbClr val="000000"/>
              </a:solidFill>
              <a:latin typeface="Raleway"/>
              <a:ea typeface="Raleway"/>
              <a:cs typeface="Raleway"/>
              <a:sym typeface="Raleway"/>
            </a:endParaRPr>
          </a:p>
          <a:p>
            <a:pPr marL="0" marR="0" lvl="0" indent="0" algn="l" rtl="0">
              <a:lnSpc>
                <a:spcPct val="100000"/>
              </a:lnSpc>
              <a:spcBef>
                <a:spcPts val="600"/>
              </a:spcBef>
              <a:spcAft>
                <a:spcPts val="0"/>
              </a:spcAft>
              <a:buClr>
                <a:srgbClr val="000000"/>
              </a:buClr>
              <a:buSzPts val="1600"/>
              <a:buFont typeface="Raleway"/>
              <a:buNone/>
            </a:pPr>
            <a:r>
              <a:rPr lang="en-US" sz="1600" b="1" i="0" u="none" strike="noStrike" cap="none">
                <a:solidFill>
                  <a:srgbClr val="000000"/>
                </a:solidFill>
                <a:latin typeface="Raleway"/>
                <a:ea typeface="Raleway"/>
                <a:cs typeface="Raleway"/>
                <a:sym typeface="Raleway"/>
              </a:rPr>
              <a:t>Prerequisites: </a:t>
            </a:r>
            <a:r>
              <a:rPr lang="en-US" sz="1400" b="0" i="0" u="none" strike="noStrike" cap="none">
                <a:solidFill>
                  <a:srgbClr val="000000"/>
                </a:solidFill>
                <a:latin typeface="Raleway"/>
                <a:ea typeface="Raleway"/>
                <a:cs typeface="Raleway"/>
                <a:sym typeface="Raleway"/>
              </a:rPr>
              <a:t>Must be able to bike standing up. </a:t>
            </a:r>
            <a:endParaRPr sz="1400" b="0" i="0" u="none" strike="noStrike" cap="none">
              <a:solidFill>
                <a:srgbClr val="000000"/>
              </a:solidFill>
              <a:latin typeface="Raleway"/>
              <a:ea typeface="Raleway"/>
              <a:cs typeface="Raleway"/>
              <a:sym typeface="Raleway"/>
            </a:endParaRPr>
          </a:p>
          <a:p>
            <a:pPr marL="0" marR="0" lvl="0" indent="0" algn="l" rtl="0">
              <a:lnSpc>
                <a:spcPct val="100000"/>
              </a:lnSpc>
              <a:spcBef>
                <a:spcPts val="600"/>
              </a:spcBef>
              <a:spcAft>
                <a:spcPts val="0"/>
              </a:spcAft>
              <a:buClr>
                <a:srgbClr val="000000"/>
              </a:buClr>
              <a:buSzPts val="1600"/>
              <a:buFont typeface="Raleway"/>
              <a:buNone/>
            </a:pPr>
            <a:r>
              <a:rPr lang="en-US" sz="1600" b="1" i="0" u="none" strike="noStrike" cap="none">
                <a:solidFill>
                  <a:srgbClr val="000000"/>
                </a:solidFill>
                <a:latin typeface="Raleway"/>
                <a:ea typeface="Raleway"/>
                <a:cs typeface="Raleway"/>
                <a:sym typeface="Raleway"/>
              </a:rPr>
              <a:t>Location: </a:t>
            </a:r>
            <a:r>
              <a:rPr lang="en-US" sz="1400" b="0" i="0" u="none" strike="noStrike" cap="none">
                <a:solidFill>
                  <a:srgbClr val="000000"/>
                </a:solidFill>
                <a:latin typeface="Raleway"/>
                <a:ea typeface="Raleway"/>
                <a:cs typeface="Raleway"/>
                <a:sym typeface="Raleway"/>
              </a:rPr>
              <a:t>Berglund Center via bus</a:t>
            </a:r>
            <a:endParaRPr sz="1400" b="0" i="0" u="none" strike="noStrike" cap="none">
              <a:solidFill>
                <a:srgbClr val="000000"/>
              </a:solidFill>
              <a:latin typeface="Raleway"/>
              <a:ea typeface="Raleway"/>
              <a:cs typeface="Raleway"/>
              <a:sym typeface="Raleway"/>
            </a:endParaRPr>
          </a:p>
          <a:p>
            <a:pPr marL="0" marR="0" lvl="0" indent="0" algn="l" rtl="0">
              <a:lnSpc>
                <a:spcPct val="100000"/>
              </a:lnSpc>
              <a:spcBef>
                <a:spcPts val="600"/>
              </a:spcBef>
              <a:spcAft>
                <a:spcPts val="0"/>
              </a:spcAft>
              <a:buClr>
                <a:srgbClr val="000000"/>
              </a:buClr>
              <a:buSzPts val="1600"/>
              <a:buFont typeface="Raleway"/>
              <a:buNone/>
            </a:pPr>
            <a:r>
              <a:rPr lang="en-US" sz="1600" b="1" i="0" u="none" strike="noStrike" cap="none">
                <a:solidFill>
                  <a:srgbClr val="000000"/>
                </a:solidFill>
                <a:latin typeface="Raleway"/>
                <a:ea typeface="Raleway"/>
                <a:cs typeface="Raleway"/>
                <a:sym typeface="Raleway"/>
              </a:rPr>
              <a:t>Times Offered: </a:t>
            </a:r>
            <a:r>
              <a:rPr lang="en-US" sz="1400" b="0" i="0" u="none" strike="noStrike" cap="none">
                <a:solidFill>
                  <a:srgbClr val="000000"/>
                </a:solidFill>
                <a:latin typeface="Raleway"/>
                <a:ea typeface="Raleway"/>
                <a:cs typeface="Raleway"/>
                <a:sym typeface="Raleway"/>
              </a:rPr>
              <a:t>All-Afternoon Monday OR All Morning Wednesday OR All-Afternoon Wednesday.</a:t>
            </a:r>
            <a:endParaRPr/>
          </a:p>
        </p:txBody>
      </p:sp>
      <p:pic>
        <p:nvPicPr>
          <p:cNvPr id="599" name="Google Shape;599;p35"/>
          <p:cNvPicPr preferRelativeResize="0"/>
          <p:nvPr/>
        </p:nvPicPr>
        <p:blipFill rotWithShape="1">
          <a:blip r:embed="rId3">
            <a:alphaModFix/>
          </a:blip>
          <a:srcRect/>
          <a:stretch/>
        </p:blipFill>
        <p:spPr>
          <a:xfrm>
            <a:off x="4556470" y="1110343"/>
            <a:ext cx="6974014" cy="557783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3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0">
              <a:lnSpc>
                <a:spcPct val="85000"/>
              </a:lnSpc>
              <a:spcBef>
                <a:spcPts val="0"/>
              </a:spcBef>
              <a:spcAft>
                <a:spcPts val="0"/>
              </a:spcAft>
              <a:buClr>
                <a:schemeClr val="lt2"/>
              </a:buClr>
              <a:buSzPts val="4000"/>
              <a:buFont typeface="Arial"/>
              <a:buNone/>
            </a:pPr>
            <a:r>
              <a:rPr lang="en-US"/>
              <a:t>OLDER SCOUT PROGRAMS</a:t>
            </a:r>
            <a:endParaRPr/>
          </a:p>
        </p:txBody>
      </p:sp>
      <p:sp>
        <p:nvSpPr>
          <p:cNvPr id="605" name="Google Shape;605;p36"/>
          <p:cNvSpPr txBox="1"/>
          <p:nvPr/>
        </p:nvSpPr>
        <p:spPr>
          <a:xfrm>
            <a:off x="199503" y="1110343"/>
            <a:ext cx="3885609" cy="5577839"/>
          </a:xfrm>
          <a:prstGeom prst="rect">
            <a:avLst/>
          </a:prstGeom>
          <a:noFill/>
          <a:ln>
            <a:noFill/>
          </a:ln>
        </p:spPr>
        <p:txBody>
          <a:bodyPr spcFirstLastPara="1" wrap="square" lIns="36575" tIns="36575" rIns="36575" bIns="36575" anchor="t" anchorCtr="0">
            <a:noAutofit/>
          </a:bodyPr>
          <a:lstStyle/>
          <a:p>
            <a:pPr marL="0" marR="0" lvl="0" indent="0" algn="l" rtl="0">
              <a:lnSpc>
                <a:spcPct val="119000"/>
              </a:lnSpc>
              <a:spcBef>
                <a:spcPts val="0"/>
              </a:spcBef>
              <a:spcAft>
                <a:spcPts val="0"/>
              </a:spcAft>
              <a:buNone/>
            </a:pPr>
            <a:r>
              <a:rPr lang="en-US" sz="1800" b="0" i="0" u="none" strike="noStrike" cap="none">
                <a:solidFill>
                  <a:srgbClr val="024C86"/>
                </a:solidFill>
                <a:latin typeface="Oswald"/>
                <a:ea typeface="Oswald"/>
                <a:cs typeface="Oswald"/>
                <a:sym typeface="Oswald"/>
              </a:rPr>
              <a:t>Biking Programs</a:t>
            </a:r>
            <a:endParaRPr sz="1800" b="0" i="0" u="none" strike="noStrike" cap="none">
              <a:solidFill>
                <a:srgbClr val="024C86"/>
              </a:solidFill>
              <a:latin typeface="Oswald"/>
              <a:ea typeface="Oswald"/>
              <a:cs typeface="Oswald"/>
              <a:sym typeface="Oswald"/>
            </a:endParaRPr>
          </a:p>
          <a:p>
            <a:pPr marL="0" marR="0" lvl="0" indent="0" algn="l" rtl="0">
              <a:lnSpc>
                <a:spcPct val="119000"/>
              </a:lnSpc>
              <a:spcBef>
                <a:spcPts val="600"/>
              </a:spcBef>
              <a:spcAft>
                <a:spcPts val="0"/>
              </a:spcAft>
              <a:buNone/>
            </a:pPr>
            <a:r>
              <a:rPr lang="en-US" sz="1800" b="0" i="0" u="none" strike="noStrike" cap="none">
                <a:solidFill>
                  <a:srgbClr val="024C86"/>
                </a:solidFill>
                <a:latin typeface="Oswald"/>
                <a:ea typeface="Oswald"/>
                <a:cs typeface="Oswald"/>
                <a:sym typeface="Oswald"/>
              </a:rPr>
              <a:t>MOUNTAIN BIKING TIER 2</a:t>
            </a:r>
            <a:br>
              <a:rPr lang="en-US" sz="1800" b="0" i="0" u="none" strike="noStrike" cap="none">
                <a:solidFill>
                  <a:srgbClr val="024C86"/>
                </a:solidFill>
                <a:latin typeface="Oswald"/>
                <a:ea typeface="Oswald"/>
                <a:cs typeface="Oswald"/>
                <a:sym typeface="Oswald"/>
              </a:rPr>
            </a:br>
            <a:r>
              <a:rPr lang="en-US" sz="1800" b="0" i="0" u="none" strike="noStrike" cap="none">
                <a:solidFill>
                  <a:srgbClr val="024C86"/>
                </a:solidFill>
                <a:latin typeface="Oswald"/>
                <a:ea typeface="Oswald"/>
                <a:cs typeface="Oswald"/>
                <a:sym typeface="Oswald"/>
              </a:rPr>
              <a:t>OFF-SITE TRIP</a:t>
            </a:r>
            <a:endParaRPr sz="1800" b="0" i="0" u="none" strike="noStrike" cap="none">
              <a:solidFill>
                <a:srgbClr val="000000"/>
              </a:solidFill>
              <a:latin typeface="Oswald"/>
              <a:ea typeface="Oswald"/>
              <a:cs typeface="Oswald"/>
              <a:sym typeface="Oswald"/>
            </a:endParaRPr>
          </a:p>
          <a:p>
            <a:pPr marL="0" marR="0" lvl="0" indent="0" algn="l" rtl="0">
              <a:lnSpc>
                <a:spcPct val="119000"/>
              </a:lnSpc>
              <a:spcBef>
                <a:spcPts val="600"/>
              </a:spcBef>
              <a:spcAft>
                <a:spcPts val="0"/>
              </a:spcAft>
              <a:buNone/>
            </a:pPr>
            <a:r>
              <a:rPr lang="en-US" sz="1400" b="0" i="0" u="none" strike="noStrike" cap="none">
                <a:solidFill>
                  <a:srgbClr val="000000"/>
                </a:solidFill>
                <a:latin typeface="Raleway"/>
                <a:ea typeface="Raleway"/>
                <a:cs typeface="Raleway"/>
                <a:sym typeface="Raleway"/>
              </a:rPr>
              <a:t>Travel off-camp to the Camba Single Track trails near Cable, WI for a day of biking. Bring your own bike or use one of ours. </a:t>
            </a:r>
            <a:endParaRPr sz="1400" b="0" i="0" u="none" strike="noStrike" cap="none">
              <a:solidFill>
                <a:srgbClr val="000000"/>
              </a:solidFill>
              <a:latin typeface="Cambria"/>
              <a:ea typeface="Cambria"/>
              <a:cs typeface="Cambria"/>
              <a:sym typeface="Cambria"/>
            </a:endParaRPr>
          </a:p>
          <a:p>
            <a:pPr marL="0" marR="0" lvl="0" indent="0" algn="l" rtl="0">
              <a:lnSpc>
                <a:spcPct val="119000"/>
              </a:lnSpc>
              <a:spcBef>
                <a:spcPts val="600"/>
              </a:spcBef>
              <a:spcAft>
                <a:spcPts val="0"/>
              </a:spcAft>
              <a:buNone/>
            </a:pPr>
            <a:r>
              <a:rPr lang="en-US" sz="1800" b="1" i="0" u="none" strike="noStrike" cap="none">
                <a:solidFill>
                  <a:srgbClr val="000000"/>
                </a:solidFill>
                <a:latin typeface="Raleway"/>
                <a:ea typeface="Raleway"/>
                <a:cs typeface="Raleway"/>
                <a:sym typeface="Raleway"/>
              </a:rPr>
              <a:t>Age by 8/31/23: </a:t>
            </a:r>
            <a:r>
              <a:rPr lang="en-US" sz="1400" b="0" i="0" u="none" strike="noStrike" cap="none">
                <a:solidFill>
                  <a:srgbClr val="000000"/>
                </a:solidFill>
                <a:latin typeface="Raleway"/>
                <a:ea typeface="Raleway"/>
                <a:cs typeface="Raleway"/>
                <a:sym typeface="Raleway"/>
              </a:rPr>
              <a:t>13 years old</a:t>
            </a:r>
            <a:endParaRPr sz="1800" b="0" i="0" u="none" strike="noStrike" cap="none">
              <a:solidFill>
                <a:srgbClr val="000000"/>
              </a:solidFill>
              <a:latin typeface="Cambria"/>
              <a:ea typeface="Cambria"/>
              <a:cs typeface="Cambria"/>
              <a:sym typeface="Cambria"/>
            </a:endParaRPr>
          </a:p>
          <a:p>
            <a:pPr marL="0" marR="0" lvl="0" indent="0" algn="l" rtl="0">
              <a:lnSpc>
                <a:spcPct val="119000"/>
              </a:lnSpc>
              <a:spcBef>
                <a:spcPts val="600"/>
              </a:spcBef>
              <a:spcAft>
                <a:spcPts val="0"/>
              </a:spcAft>
              <a:buNone/>
            </a:pPr>
            <a:r>
              <a:rPr lang="en-US" sz="1800" b="1" i="0" u="none" strike="noStrike" cap="none">
                <a:solidFill>
                  <a:srgbClr val="000000"/>
                </a:solidFill>
                <a:latin typeface="Raleway"/>
                <a:ea typeface="Raleway"/>
                <a:cs typeface="Raleway"/>
                <a:sym typeface="Raleway"/>
              </a:rPr>
              <a:t>Cost: </a:t>
            </a:r>
            <a:r>
              <a:rPr lang="en-US" sz="1400" b="0" i="0" u="none" strike="noStrike" cap="none">
                <a:solidFill>
                  <a:srgbClr val="000000"/>
                </a:solidFill>
                <a:latin typeface="Raleway"/>
                <a:ea typeface="Raleway"/>
                <a:cs typeface="Raleway"/>
                <a:sym typeface="Raleway"/>
              </a:rPr>
              <a:t>$10</a:t>
            </a:r>
            <a:endParaRPr sz="1800" b="0" i="0" u="none" strike="noStrike" cap="none">
              <a:solidFill>
                <a:srgbClr val="000000"/>
              </a:solidFill>
              <a:latin typeface="Cambria"/>
              <a:ea typeface="Cambria"/>
              <a:cs typeface="Cambria"/>
              <a:sym typeface="Cambria"/>
            </a:endParaRPr>
          </a:p>
          <a:p>
            <a:pPr marL="0" marR="0" lvl="0" indent="0" algn="l" rtl="0">
              <a:lnSpc>
                <a:spcPct val="119000"/>
              </a:lnSpc>
              <a:spcBef>
                <a:spcPts val="600"/>
              </a:spcBef>
              <a:spcAft>
                <a:spcPts val="0"/>
              </a:spcAft>
              <a:buNone/>
            </a:pPr>
            <a:r>
              <a:rPr lang="en-US" sz="1800" b="1" i="0" u="none" strike="noStrike" cap="none">
                <a:solidFill>
                  <a:srgbClr val="000000"/>
                </a:solidFill>
                <a:latin typeface="Raleway"/>
                <a:ea typeface="Raleway"/>
                <a:cs typeface="Raleway"/>
                <a:sym typeface="Raleway"/>
              </a:rPr>
              <a:t>Prerequisites: </a:t>
            </a:r>
            <a:r>
              <a:rPr lang="en-US" sz="1400" b="0" i="0" u="none" strike="noStrike" cap="none">
                <a:solidFill>
                  <a:srgbClr val="000000"/>
                </a:solidFill>
                <a:latin typeface="Raleway"/>
                <a:ea typeface="Raleway"/>
                <a:cs typeface="Raleway"/>
                <a:sym typeface="Raleway"/>
              </a:rPr>
              <a:t>Must be able to bike standing up. The badge requirements are physically demanding. You will sweat. Must take Tier 1 first.</a:t>
            </a:r>
            <a:endParaRPr sz="1400" b="0" i="0" u="none" strike="noStrike" cap="none">
              <a:solidFill>
                <a:srgbClr val="000000"/>
              </a:solidFill>
              <a:latin typeface="Cambria"/>
              <a:ea typeface="Cambria"/>
              <a:cs typeface="Cambria"/>
              <a:sym typeface="Cambria"/>
            </a:endParaRPr>
          </a:p>
          <a:p>
            <a:pPr marL="0" marR="0" lvl="0" indent="0" algn="l" rtl="0">
              <a:lnSpc>
                <a:spcPct val="119000"/>
              </a:lnSpc>
              <a:spcBef>
                <a:spcPts val="600"/>
              </a:spcBef>
              <a:spcAft>
                <a:spcPts val="0"/>
              </a:spcAft>
              <a:buNone/>
            </a:pPr>
            <a:r>
              <a:rPr lang="en-US" sz="1800" b="1" i="0" u="none" strike="noStrike" cap="none">
                <a:solidFill>
                  <a:srgbClr val="000000"/>
                </a:solidFill>
                <a:latin typeface="Raleway"/>
                <a:ea typeface="Raleway"/>
                <a:cs typeface="Raleway"/>
                <a:sym typeface="Raleway"/>
              </a:rPr>
              <a:t>Location: </a:t>
            </a:r>
            <a:r>
              <a:rPr lang="en-US" sz="1400" b="0" i="0" u="none" strike="noStrike" cap="none">
                <a:solidFill>
                  <a:srgbClr val="000000"/>
                </a:solidFill>
                <a:latin typeface="Raleway"/>
                <a:ea typeface="Raleway"/>
                <a:cs typeface="Raleway"/>
                <a:sym typeface="Raleway"/>
              </a:rPr>
              <a:t>Berglund Center via bus</a:t>
            </a:r>
            <a:endParaRPr sz="1800" b="0" i="0" u="none" strike="noStrike" cap="none">
              <a:solidFill>
                <a:srgbClr val="000000"/>
              </a:solidFill>
              <a:latin typeface="Cambria"/>
              <a:ea typeface="Cambria"/>
              <a:cs typeface="Cambria"/>
              <a:sym typeface="Cambria"/>
            </a:endParaRPr>
          </a:p>
          <a:p>
            <a:pPr marL="0" marR="0" lvl="0" indent="0" algn="l" rtl="0">
              <a:lnSpc>
                <a:spcPct val="119000"/>
              </a:lnSpc>
              <a:spcBef>
                <a:spcPts val="600"/>
              </a:spcBef>
              <a:spcAft>
                <a:spcPts val="0"/>
              </a:spcAft>
              <a:buNone/>
            </a:pPr>
            <a:r>
              <a:rPr lang="en-US" sz="1800" b="1" i="0" u="none" strike="noStrike" cap="none">
                <a:solidFill>
                  <a:srgbClr val="000000"/>
                </a:solidFill>
                <a:latin typeface="Raleway"/>
                <a:ea typeface="Raleway"/>
                <a:cs typeface="Raleway"/>
                <a:sym typeface="Raleway"/>
              </a:rPr>
              <a:t>Times Offered: </a:t>
            </a:r>
            <a:r>
              <a:rPr lang="en-US" sz="1400" b="0" i="0" u="none" strike="noStrike" cap="none">
                <a:solidFill>
                  <a:srgbClr val="000000"/>
                </a:solidFill>
                <a:latin typeface="Raleway"/>
                <a:ea typeface="Raleway"/>
                <a:cs typeface="Raleway"/>
                <a:sym typeface="Raleway"/>
              </a:rPr>
              <a:t>Friday All-Day. Also Take Tier 1 on Monday or Wednesday.</a:t>
            </a:r>
            <a:endParaRPr sz="1400" b="0" i="0" u="none" strike="noStrike" cap="none">
              <a:solidFill>
                <a:srgbClr val="000000"/>
              </a:solidFill>
              <a:latin typeface="Cambria"/>
              <a:ea typeface="Cambria"/>
              <a:cs typeface="Cambria"/>
              <a:sym typeface="Cambria"/>
            </a:endParaRPr>
          </a:p>
          <a:p>
            <a:pPr marL="0" marR="0" lvl="0" indent="0" algn="l" rtl="0">
              <a:lnSpc>
                <a:spcPct val="119000"/>
              </a:lnSpc>
              <a:spcBef>
                <a:spcPts val="0"/>
              </a:spcBef>
              <a:spcAft>
                <a:spcPts val="600"/>
              </a:spcAft>
              <a:buNone/>
            </a:pPr>
            <a:r>
              <a:rPr lang="en-US" sz="1800" b="0" i="0" u="none" strike="noStrike" cap="none">
                <a:solidFill>
                  <a:srgbClr val="000000"/>
                </a:solidFill>
                <a:latin typeface="Calibri"/>
                <a:ea typeface="Calibri"/>
                <a:cs typeface="Calibri"/>
                <a:sym typeface="Calibri"/>
              </a:rPr>
              <a:t> </a:t>
            </a:r>
            <a:endParaRPr/>
          </a:p>
        </p:txBody>
      </p:sp>
      <p:grpSp>
        <p:nvGrpSpPr>
          <p:cNvPr id="606" name="Google Shape;606;p36"/>
          <p:cNvGrpSpPr/>
          <p:nvPr/>
        </p:nvGrpSpPr>
        <p:grpSpPr>
          <a:xfrm>
            <a:off x="4549502" y="1113108"/>
            <a:ext cx="6986716" cy="5575074"/>
            <a:chOff x="7115401" y="1113108"/>
            <a:chExt cx="4837113" cy="3908426"/>
          </a:xfrm>
        </p:grpSpPr>
        <p:pic>
          <p:nvPicPr>
            <p:cNvPr id="607" name="Google Shape;607;p36"/>
            <p:cNvPicPr preferRelativeResize="0"/>
            <p:nvPr/>
          </p:nvPicPr>
          <p:blipFill rotWithShape="1">
            <a:blip r:embed="rId3">
              <a:alphaModFix/>
            </a:blip>
            <a:srcRect/>
            <a:stretch/>
          </p:blipFill>
          <p:spPr>
            <a:xfrm>
              <a:off x="9593489" y="1113108"/>
              <a:ext cx="2359025" cy="1887538"/>
            </a:xfrm>
            <a:prstGeom prst="rect">
              <a:avLst/>
            </a:prstGeom>
            <a:noFill/>
            <a:ln>
              <a:noFill/>
            </a:ln>
          </p:spPr>
        </p:pic>
        <p:pic>
          <p:nvPicPr>
            <p:cNvPr id="608" name="Google Shape;608;p36"/>
            <p:cNvPicPr preferRelativeResize="0"/>
            <p:nvPr/>
          </p:nvPicPr>
          <p:blipFill rotWithShape="1">
            <a:blip r:embed="rId4">
              <a:alphaModFix/>
            </a:blip>
            <a:srcRect/>
            <a:stretch/>
          </p:blipFill>
          <p:spPr>
            <a:xfrm>
              <a:off x="7115401" y="1113108"/>
              <a:ext cx="2359025" cy="1887538"/>
            </a:xfrm>
            <a:prstGeom prst="rect">
              <a:avLst/>
            </a:prstGeom>
            <a:noFill/>
            <a:ln>
              <a:noFill/>
            </a:ln>
          </p:spPr>
        </p:pic>
        <p:pic>
          <p:nvPicPr>
            <p:cNvPr id="609" name="Google Shape;609;p3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593489" y="3133996"/>
              <a:ext cx="2359025" cy="1887538"/>
            </a:xfrm>
            <a:prstGeom prst="rect">
              <a:avLst/>
            </a:prstGeom>
            <a:noFill/>
            <a:ln>
              <a:noFill/>
            </a:ln>
          </p:spPr>
        </p:pic>
        <p:pic>
          <p:nvPicPr>
            <p:cNvPr id="610" name="Google Shape;610;p3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115401" y="3121296"/>
              <a:ext cx="2359025" cy="1887538"/>
            </a:xfrm>
            <a:prstGeom prst="rect">
              <a:avLst/>
            </a:prstGeom>
            <a:noFill/>
            <a:ln>
              <a:noFill/>
            </a:ln>
          </p:spPr>
        </p:pic>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3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0">
              <a:lnSpc>
                <a:spcPct val="85000"/>
              </a:lnSpc>
              <a:spcBef>
                <a:spcPts val="0"/>
              </a:spcBef>
              <a:spcAft>
                <a:spcPts val="0"/>
              </a:spcAft>
              <a:buClr>
                <a:schemeClr val="lt2"/>
              </a:buClr>
              <a:buSzPts val="4000"/>
              <a:buFont typeface="Arial"/>
              <a:buNone/>
            </a:pPr>
            <a:r>
              <a:rPr lang="en-US">
                <a:latin typeface="Oswald"/>
                <a:ea typeface="Oswald"/>
                <a:cs typeface="Oswald"/>
                <a:sym typeface="Oswald"/>
              </a:rPr>
              <a:t>OLDER SCOUT PROGRAMS</a:t>
            </a:r>
            <a:endParaRPr>
              <a:latin typeface="Oswald"/>
              <a:ea typeface="Oswald"/>
              <a:cs typeface="Oswald"/>
              <a:sym typeface="Oswald"/>
            </a:endParaRPr>
          </a:p>
        </p:txBody>
      </p:sp>
      <p:sp>
        <p:nvSpPr>
          <p:cNvPr id="616" name="Google Shape;616;p37"/>
          <p:cNvSpPr txBox="1"/>
          <p:nvPr/>
        </p:nvSpPr>
        <p:spPr>
          <a:xfrm>
            <a:off x="199504" y="1110343"/>
            <a:ext cx="3885610" cy="5577839"/>
          </a:xfrm>
          <a:prstGeom prst="rect">
            <a:avLst/>
          </a:prstGeom>
          <a:noFill/>
          <a:ln>
            <a:noFill/>
          </a:ln>
        </p:spPr>
        <p:txBody>
          <a:bodyPr spcFirstLastPara="1" wrap="square" lIns="36575" tIns="36575" rIns="36575" bIns="36575" anchor="t" anchorCtr="0">
            <a:noAutofit/>
          </a:bodyPr>
          <a:lstStyle/>
          <a:p>
            <a:pPr marL="0" marR="0" lvl="0" indent="0" algn="l" rtl="0">
              <a:lnSpc>
                <a:spcPct val="119000"/>
              </a:lnSpc>
              <a:spcBef>
                <a:spcPts val="0"/>
              </a:spcBef>
              <a:spcAft>
                <a:spcPts val="0"/>
              </a:spcAft>
              <a:buNone/>
            </a:pPr>
            <a:r>
              <a:rPr lang="en-US" sz="1800" b="0" i="0" u="none" strike="noStrike" cap="none" dirty="0">
                <a:solidFill>
                  <a:srgbClr val="024C86"/>
                </a:solidFill>
                <a:latin typeface="Oswald"/>
                <a:ea typeface="Oswald"/>
                <a:cs typeface="Oswald"/>
                <a:sym typeface="Oswald"/>
              </a:rPr>
              <a:t>STEM PROGRAMS</a:t>
            </a:r>
            <a:br>
              <a:rPr lang="en-US" sz="1800" b="0" i="0" u="none" strike="noStrike" cap="none" dirty="0">
                <a:solidFill>
                  <a:srgbClr val="024C86"/>
                </a:solidFill>
                <a:latin typeface="Oswald"/>
                <a:ea typeface="Oswald"/>
                <a:cs typeface="Oswald"/>
                <a:sym typeface="Oswald"/>
              </a:rPr>
            </a:br>
            <a:r>
              <a:rPr lang="en-US" sz="1800" b="0" i="0" u="none" strike="noStrike" cap="none" dirty="0">
                <a:solidFill>
                  <a:srgbClr val="024C86"/>
                </a:solidFill>
                <a:latin typeface="Oswald"/>
                <a:ea typeface="Oswald"/>
                <a:cs typeface="Oswald"/>
                <a:sym typeface="Oswald"/>
              </a:rPr>
              <a:t>NOVA WHOOSH!</a:t>
            </a:r>
            <a:endParaRPr sz="1800" b="0" i="0" u="none" strike="noStrike" cap="none" dirty="0">
              <a:solidFill>
                <a:srgbClr val="000000"/>
              </a:solidFill>
              <a:latin typeface="Calibri"/>
              <a:ea typeface="Calibri"/>
              <a:cs typeface="Calibri"/>
              <a:sym typeface="Calibri"/>
            </a:endParaRPr>
          </a:p>
          <a:p>
            <a:pPr marL="228600" marR="0" lvl="0" indent="-228600" algn="l" rtl="0">
              <a:lnSpc>
                <a:spcPct val="119000"/>
              </a:lnSpc>
              <a:spcBef>
                <a:spcPts val="0"/>
              </a:spcBef>
              <a:spcAft>
                <a:spcPts val="0"/>
              </a:spcAft>
              <a:buNone/>
            </a:pPr>
            <a:r>
              <a:rPr lang="en-US" sz="1800" b="1" i="0" u="none" strike="noStrike" cap="none" dirty="0">
                <a:solidFill>
                  <a:srgbClr val="000000"/>
                </a:solidFill>
                <a:latin typeface="Noto Sans Symbols"/>
                <a:ea typeface="Noto Sans Symbols"/>
                <a:cs typeface="Noto Sans Symbols"/>
                <a:sym typeface="Noto Sans Symbols"/>
              </a:rPr>
              <a:t>∙</a:t>
            </a:r>
            <a:r>
              <a:rPr lang="en-US" sz="1800" b="1" i="0" u="none" strike="noStrike" cap="none" dirty="0">
                <a:solidFill>
                  <a:srgbClr val="000000"/>
                </a:solidFill>
                <a:latin typeface="Cambria"/>
                <a:ea typeface="Cambria"/>
                <a:cs typeface="Cambria"/>
                <a:sym typeface="Cambria"/>
              </a:rPr>
              <a:t> </a:t>
            </a:r>
            <a:r>
              <a:rPr lang="en-US" sz="1400" b="1" i="0" u="none" strike="noStrike" cap="none" dirty="0">
                <a:solidFill>
                  <a:srgbClr val="000000"/>
                </a:solidFill>
                <a:latin typeface="Raleway"/>
                <a:ea typeface="Raleway"/>
                <a:cs typeface="Raleway"/>
                <a:sym typeface="Raleway"/>
              </a:rPr>
              <a:t>NOVA Whoosh!</a:t>
            </a:r>
            <a:endParaRPr sz="1400" b="1" i="0" u="none" strike="noStrike" cap="none" dirty="0">
              <a:solidFill>
                <a:srgbClr val="000000"/>
              </a:solidFill>
              <a:latin typeface="Cambria"/>
              <a:ea typeface="Cambria"/>
              <a:cs typeface="Cambria"/>
              <a:sym typeface="Cambria"/>
            </a:endParaRPr>
          </a:p>
          <a:p>
            <a:pPr marL="228600" marR="0" lvl="0" indent="-228600" algn="l" rtl="0">
              <a:lnSpc>
                <a:spcPct val="119000"/>
              </a:lnSpc>
              <a:spcBef>
                <a:spcPts val="0"/>
              </a:spcBef>
              <a:spcAft>
                <a:spcPts val="0"/>
              </a:spcAft>
              <a:buNone/>
            </a:pPr>
            <a:r>
              <a:rPr lang="en-US" sz="1400" b="1" i="0" u="none" strike="noStrike" cap="none" dirty="0">
                <a:solidFill>
                  <a:srgbClr val="000000"/>
                </a:solidFill>
                <a:latin typeface="Noto Sans Symbols"/>
                <a:ea typeface="Noto Sans Symbols"/>
                <a:cs typeface="Noto Sans Symbols"/>
                <a:sym typeface="Noto Sans Symbols"/>
              </a:rPr>
              <a:t>∙</a:t>
            </a:r>
            <a:r>
              <a:rPr lang="en-US" sz="1400" b="1" i="0" u="none" strike="noStrike" cap="none" dirty="0">
                <a:solidFill>
                  <a:srgbClr val="000000"/>
                </a:solidFill>
                <a:latin typeface="Cambria"/>
                <a:ea typeface="Cambria"/>
                <a:cs typeface="Cambria"/>
                <a:sym typeface="Cambria"/>
              </a:rPr>
              <a:t> </a:t>
            </a:r>
            <a:r>
              <a:rPr lang="en-US" sz="1400" b="1" i="0" u="none" strike="noStrike" cap="none" dirty="0">
                <a:solidFill>
                  <a:srgbClr val="000000"/>
                </a:solidFill>
                <a:latin typeface="Raleway"/>
                <a:ea typeface="Raleway"/>
                <a:cs typeface="Raleway"/>
                <a:sym typeface="Raleway"/>
              </a:rPr>
              <a:t>Robotics Merit Badge</a:t>
            </a:r>
            <a:endParaRPr sz="1400" b="1" i="0" u="none" strike="noStrike" cap="none" dirty="0">
              <a:solidFill>
                <a:srgbClr val="000000"/>
              </a:solidFill>
              <a:latin typeface="Cambria"/>
              <a:ea typeface="Cambria"/>
              <a:cs typeface="Cambria"/>
              <a:sym typeface="Cambria"/>
            </a:endParaRPr>
          </a:p>
          <a:p>
            <a:pPr marL="0" marR="0" lvl="0" indent="0" algn="l" rtl="0">
              <a:lnSpc>
                <a:spcPct val="119000"/>
              </a:lnSpc>
              <a:spcBef>
                <a:spcPts val="0"/>
              </a:spcBef>
              <a:spcAft>
                <a:spcPts val="0"/>
              </a:spcAft>
              <a:buNone/>
            </a:pPr>
            <a:r>
              <a:rPr lang="en-US" sz="1400" b="1" i="0" u="none" strike="noStrike" cap="none" dirty="0">
                <a:solidFill>
                  <a:srgbClr val="000000"/>
                </a:solidFill>
                <a:latin typeface="Raleway"/>
                <a:ea typeface="Raleway"/>
                <a:cs typeface="Raleway"/>
                <a:sym typeface="Raleway"/>
              </a:rPr>
              <a:t>Times Offered: </a:t>
            </a:r>
            <a:r>
              <a:rPr lang="en-US" sz="1400" b="0" i="0" u="none" strike="noStrike" cap="none" dirty="0">
                <a:solidFill>
                  <a:srgbClr val="000000"/>
                </a:solidFill>
                <a:latin typeface="Raleway"/>
                <a:ea typeface="Raleway"/>
                <a:cs typeface="Raleway"/>
                <a:sym typeface="Raleway"/>
              </a:rPr>
              <a:t>All-Morning Monday </a:t>
            </a:r>
            <a:r>
              <a:rPr lang="en-US" sz="1400" b="0" i="0" u="sng" strike="noStrike" cap="none" dirty="0">
                <a:solidFill>
                  <a:srgbClr val="000000"/>
                </a:solidFill>
                <a:latin typeface="Raleway"/>
                <a:ea typeface="Raleway"/>
                <a:cs typeface="Raleway"/>
                <a:sym typeface="Raleway"/>
              </a:rPr>
              <a:t>&amp;</a:t>
            </a:r>
            <a:r>
              <a:rPr lang="en-US" sz="1400" b="0" i="0" u="none" strike="noStrike" cap="none" dirty="0">
                <a:solidFill>
                  <a:srgbClr val="000000"/>
                </a:solidFill>
                <a:latin typeface="Raleway"/>
                <a:ea typeface="Raleway"/>
                <a:cs typeface="Raleway"/>
                <a:sym typeface="Raleway"/>
              </a:rPr>
              <a:t> Wednesday </a:t>
            </a:r>
            <a:r>
              <a:rPr lang="en-US" sz="1400" b="0" i="0" u="sng" strike="noStrike" cap="none" dirty="0">
                <a:solidFill>
                  <a:srgbClr val="000000"/>
                </a:solidFill>
                <a:latin typeface="Raleway"/>
                <a:ea typeface="Raleway"/>
                <a:cs typeface="Raleway"/>
                <a:sym typeface="Raleway"/>
              </a:rPr>
              <a:t>&amp; </a:t>
            </a:r>
            <a:r>
              <a:rPr lang="en-US" sz="1400" b="0" i="0" u="none" strike="noStrike" cap="none" dirty="0">
                <a:solidFill>
                  <a:srgbClr val="000000"/>
                </a:solidFill>
                <a:latin typeface="Raleway"/>
                <a:ea typeface="Raleway"/>
                <a:cs typeface="Raleway"/>
                <a:sym typeface="Raleway"/>
              </a:rPr>
              <a:t>Friday.</a:t>
            </a:r>
            <a:endParaRPr sz="1400" b="0" i="0" u="none" strike="noStrike" cap="none" dirty="0">
              <a:solidFill>
                <a:srgbClr val="000000"/>
              </a:solidFill>
              <a:latin typeface="Cambria"/>
              <a:ea typeface="Cambria"/>
              <a:cs typeface="Cambria"/>
              <a:sym typeface="Cambria"/>
            </a:endParaRPr>
          </a:p>
          <a:p>
            <a:pPr marL="0" marR="0" lvl="0" indent="0" algn="l" rtl="0">
              <a:lnSpc>
                <a:spcPct val="119000"/>
              </a:lnSpc>
              <a:spcBef>
                <a:spcPts val="0"/>
              </a:spcBef>
              <a:spcAft>
                <a:spcPts val="0"/>
              </a:spcAft>
              <a:buNone/>
            </a:pPr>
            <a:r>
              <a:rPr lang="en-US" sz="1400" b="0" i="0" u="none" strike="noStrike" cap="none" dirty="0">
                <a:solidFill>
                  <a:srgbClr val="000000"/>
                </a:solidFill>
                <a:latin typeface="Raleway"/>
                <a:ea typeface="Raleway"/>
                <a:cs typeface="Raleway"/>
                <a:sym typeface="Raleway"/>
              </a:rPr>
              <a:t> </a:t>
            </a:r>
            <a:endParaRPr sz="1400" b="0" i="0" u="none" strike="noStrike" cap="none" dirty="0">
              <a:solidFill>
                <a:srgbClr val="000000"/>
              </a:solidFill>
              <a:latin typeface="Cambria"/>
              <a:ea typeface="Cambria"/>
              <a:cs typeface="Cambria"/>
              <a:sym typeface="Cambria"/>
            </a:endParaRPr>
          </a:p>
          <a:p>
            <a:pPr marL="0" marR="0" lvl="0" indent="0" algn="l" rtl="0">
              <a:lnSpc>
                <a:spcPct val="119000"/>
              </a:lnSpc>
              <a:spcBef>
                <a:spcPts val="0"/>
              </a:spcBef>
              <a:spcAft>
                <a:spcPts val="0"/>
              </a:spcAft>
              <a:buNone/>
            </a:pPr>
            <a:r>
              <a:rPr lang="en-US" sz="1400" b="1" i="0" u="none" strike="noStrike" cap="none" dirty="0">
                <a:solidFill>
                  <a:srgbClr val="024C86"/>
                </a:solidFill>
                <a:latin typeface="Oswald"/>
                <a:ea typeface="Oswald"/>
                <a:cs typeface="Oswald"/>
                <a:sym typeface="Oswald"/>
              </a:rPr>
              <a:t>NOVA SHOOT!</a:t>
            </a:r>
            <a:endParaRPr sz="1400" b="1" i="0" u="none" strike="noStrike" cap="none" dirty="0">
              <a:solidFill>
                <a:srgbClr val="000000"/>
              </a:solidFill>
              <a:latin typeface="Cambria"/>
              <a:ea typeface="Cambria"/>
              <a:cs typeface="Cambria"/>
              <a:sym typeface="Cambria"/>
            </a:endParaRPr>
          </a:p>
          <a:p>
            <a:pPr marL="228600" marR="0" lvl="0" indent="-228600" algn="l" rtl="0">
              <a:lnSpc>
                <a:spcPct val="119000"/>
              </a:lnSpc>
              <a:spcBef>
                <a:spcPts val="0"/>
              </a:spcBef>
              <a:spcAft>
                <a:spcPts val="0"/>
              </a:spcAft>
              <a:buNone/>
            </a:pPr>
            <a:r>
              <a:rPr lang="en-US" sz="1400" b="1" i="0" u="none" strike="noStrike" cap="none" dirty="0">
                <a:solidFill>
                  <a:srgbClr val="000000"/>
                </a:solidFill>
                <a:latin typeface="Noto Sans Symbols"/>
                <a:ea typeface="Noto Sans Symbols"/>
                <a:cs typeface="Noto Sans Symbols"/>
                <a:sym typeface="Noto Sans Symbols"/>
              </a:rPr>
              <a:t>∙</a:t>
            </a:r>
            <a:r>
              <a:rPr lang="en-US" sz="1400" b="1" i="0" u="none" strike="noStrike" cap="none" dirty="0">
                <a:solidFill>
                  <a:srgbClr val="000000"/>
                </a:solidFill>
                <a:latin typeface="Cambria"/>
                <a:ea typeface="Cambria"/>
                <a:cs typeface="Cambria"/>
                <a:sym typeface="Cambria"/>
              </a:rPr>
              <a:t> </a:t>
            </a:r>
            <a:r>
              <a:rPr lang="en-US" sz="1400" b="1" i="0" u="none" strike="noStrike" cap="none" dirty="0">
                <a:solidFill>
                  <a:srgbClr val="000000"/>
                </a:solidFill>
                <a:latin typeface="Raleway"/>
                <a:ea typeface="Raleway"/>
                <a:cs typeface="Raleway"/>
                <a:sym typeface="Raleway"/>
              </a:rPr>
              <a:t>NOVA Shoot!</a:t>
            </a:r>
            <a:endParaRPr sz="1400" b="1" i="0" u="none" strike="noStrike" cap="none" dirty="0">
              <a:solidFill>
                <a:srgbClr val="000000"/>
              </a:solidFill>
              <a:latin typeface="Cambria"/>
              <a:ea typeface="Cambria"/>
              <a:cs typeface="Cambria"/>
              <a:sym typeface="Cambria"/>
            </a:endParaRPr>
          </a:p>
          <a:p>
            <a:pPr marL="228600" marR="0" lvl="0" indent="-228600" algn="l" rtl="0">
              <a:lnSpc>
                <a:spcPct val="119000"/>
              </a:lnSpc>
              <a:spcBef>
                <a:spcPts val="0"/>
              </a:spcBef>
              <a:spcAft>
                <a:spcPts val="0"/>
              </a:spcAft>
              <a:buNone/>
            </a:pPr>
            <a:r>
              <a:rPr lang="en-US" sz="1400" b="1" i="0" u="none" strike="noStrike" cap="none" dirty="0">
                <a:solidFill>
                  <a:srgbClr val="000000"/>
                </a:solidFill>
                <a:latin typeface="Noto Sans Symbols"/>
                <a:ea typeface="Noto Sans Symbols"/>
                <a:cs typeface="Noto Sans Symbols"/>
                <a:sym typeface="Noto Sans Symbols"/>
              </a:rPr>
              <a:t>∙</a:t>
            </a:r>
            <a:r>
              <a:rPr lang="en-US" sz="1400" b="1" i="0" u="none" strike="noStrike" cap="none" dirty="0">
                <a:solidFill>
                  <a:srgbClr val="000000"/>
                </a:solidFill>
                <a:latin typeface="Cambria"/>
                <a:ea typeface="Cambria"/>
                <a:cs typeface="Cambria"/>
                <a:sym typeface="Cambria"/>
              </a:rPr>
              <a:t> </a:t>
            </a:r>
            <a:r>
              <a:rPr lang="en-US" sz="1400" b="1" i="0" u="none" strike="noStrike" cap="none" dirty="0">
                <a:solidFill>
                  <a:srgbClr val="000000"/>
                </a:solidFill>
                <a:latin typeface="Raleway"/>
                <a:ea typeface="Raleway"/>
                <a:cs typeface="Raleway"/>
                <a:sym typeface="Raleway"/>
              </a:rPr>
              <a:t>Merit Badges not included: </a:t>
            </a:r>
            <a:r>
              <a:rPr lang="en-US" sz="1400" b="0" i="0" u="none" strike="noStrike" cap="none" dirty="0">
                <a:solidFill>
                  <a:srgbClr val="000000"/>
                </a:solidFill>
                <a:latin typeface="Raleway"/>
                <a:ea typeface="Raleway"/>
                <a:cs typeface="Raleway"/>
                <a:sym typeface="Raleway"/>
              </a:rPr>
              <a:t>Archery or Rifle must attend separately</a:t>
            </a:r>
            <a:endParaRPr sz="1400" b="0" i="0" u="none" strike="noStrike" cap="none" dirty="0">
              <a:solidFill>
                <a:srgbClr val="000000"/>
              </a:solidFill>
              <a:latin typeface="Cambria"/>
              <a:ea typeface="Cambria"/>
              <a:cs typeface="Cambria"/>
              <a:sym typeface="Cambria"/>
            </a:endParaRPr>
          </a:p>
          <a:p>
            <a:pPr marL="0" marR="0" lvl="0" indent="0" algn="l" rtl="0">
              <a:lnSpc>
                <a:spcPct val="119000"/>
              </a:lnSpc>
              <a:spcBef>
                <a:spcPts val="0"/>
              </a:spcBef>
              <a:spcAft>
                <a:spcPts val="0"/>
              </a:spcAft>
              <a:buNone/>
            </a:pPr>
            <a:r>
              <a:rPr lang="en-US" sz="1400" b="1" i="0" u="none" strike="noStrike" cap="none" dirty="0">
                <a:solidFill>
                  <a:srgbClr val="000000"/>
                </a:solidFill>
                <a:latin typeface="Raleway"/>
                <a:ea typeface="Raleway"/>
                <a:cs typeface="Raleway"/>
                <a:sym typeface="Raleway"/>
              </a:rPr>
              <a:t>Times Offered: </a:t>
            </a:r>
            <a:r>
              <a:rPr lang="en-US" sz="1400" b="0" i="0" u="none" strike="noStrike" cap="none" dirty="0">
                <a:solidFill>
                  <a:srgbClr val="000000"/>
                </a:solidFill>
                <a:latin typeface="Raleway"/>
                <a:ea typeface="Raleway"/>
                <a:cs typeface="Raleway"/>
                <a:sym typeface="Raleway"/>
              </a:rPr>
              <a:t>All-Morning Tuesday </a:t>
            </a:r>
            <a:r>
              <a:rPr lang="en-US" sz="1400" b="0" i="0" u="sng" strike="noStrike" cap="none" dirty="0">
                <a:solidFill>
                  <a:srgbClr val="000000"/>
                </a:solidFill>
                <a:latin typeface="Raleway"/>
                <a:ea typeface="Raleway"/>
                <a:cs typeface="Raleway"/>
                <a:sym typeface="Raleway"/>
              </a:rPr>
              <a:t>&amp;</a:t>
            </a:r>
            <a:r>
              <a:rPr lang="en-US" sz="1400" b="0" i="0" u="none" strike="noStrike" cap="none" dirty="0">
                <a:solidFill>
                  <a:srgbClr val="000000"/>
                </a:solidFill>
                <a:latin typeface="Raleway"/>
                <a:ea typeface="Raleway"/>
                <a:cs typeface="Raleway"/>
                <a:sym typeface="Raleway"/>
              </a:rPr>
              <a:t> Thursday</a:t>
            </a:r>
            <a:endParaRPr sz="1400" b="0" i="0" u="none" strike="noStrike" cap="none" dirty="0">
              <a:solidFill>
                <a:srgbClr val="000000"/>
              </a:solidFill>
              <a:latin typeface="Cambria"/>
              <a:ea typeface="Cambria"/>
              <a:cs typeface="Cambria"/>
              <a:sym typeface="Cambria"/>
            </a:endParaRPr>
          </a:p>
          <a:p>
            <a:pPr marL="0" marR="0" lvl="0" indent="0" algn="l" rtl="0">
              <a:lnSpc>
                <a:spcPct val="119000"/>
              </a:lnSpc>
              <a:spcBef>
                <a:spcPts val="0"/>
              </a:spcBef>
              <a:spcAft>
                <a:spcPts val="0"/>
              </a:spcAft>
              <a:buNone/>
            </a:pPr>
            <a:br>
              <a:rPr lang="en-US" sz="1400" b="1" i="0" u="none" strike="noStrike" cap="none" dirty="0">
                <a:solidFill>
                  <a:srgbClr val="000000"/>
                </a:solidFill>
                <a:latin typeface="Raleway"/>
                <a:ea typeface="Raleway"/>
                <a:cs typeface="Raleway"/>
                <a:sym typeface="Raleway"/>
              </a:rPr>
            </a:br>
            <a:r>
              <a:rPr lang="en-US" sz="1400" b="1" i="0" u="none" strike="noStrike" cap="none" dirty="0">
                <a:solidFill>
                  <a:srgbClr val="000000"/>
                </a:solidFill>
                <a:latin typeface="Raleway"/>
                <a:ea typeface="Raleway"/>
                <a:cs typeface="Raleway"/>
                <a:sym typeface="Raleway"/>
              </a:rPr>
              <a:t>Notes for both programs:</a:t>
            </a:r>
            <a:endParaRPr sz="1400" b="1" i="0" u="none" strike="noStrike" cap="none" dirty="0">
              <a:solidFill>
                <a:srgbClr val="000000"/>
              </a:solidFill>
              <a:latin typeface="Cambria"/>
              <a:ea typeface="Cambria"/>
              <a:cs typeface="Cambria"/>
              <a:sym typeface="Cambria"/>
            </a:endParaRPr>
          </a:p>
          <a:p>
            <a:pPr marL="0" marR="0" lvl="0" indent="0" algn="l" rtl="0">
              <a:lnSpc>
                <a:spcPct val="119000"/>
              </a:lnSpc>
              <a:spcBef>
                <a:spcPts val="0"/>
              </a:spcBef>
              <a:spcAft>
                <a:spcPts val="0"/>
              </a:spcAft>
              <a:buNone/>
            </a:pPr>
            <a:r>
              <a:rPr lang="en-US" sz="1400" b="1" i="0" u="none" strike="noStrike" cap="none" dirty="0">
                <a:solidFill>
                  <a:srgbClr val="000000"/>
                </a:solidFill>
                <a:latin typeface="Raleway"/>
                <a:ea typeface="Raleway"/>
                <a:cs typeface="Raleway"/>
                <a:sym typeface="Raleway"/>
              </a:rPr>
              <a:t>Age by 8/31/23: </a:t>
            </a:r>
            <a:r>
              <a:rPr lang="en-US" sz="1400" b="0" i="0" u="none" strike="noStrike" cap="none" dirty="0">
                <a:solidFill>
                  <a:srgbClr val="000000"/>
                </a:solidFill>
                <a:latin typeface="Raleway"/>
                <a:ea typeface="Raleway"/>
                <a:cs typeface="Raleway"/>
                <a:sym typeface="Raleway"/>
              </a:rPr>
              <a:t>13 years old</a:t>
            </a:r>
            <a:endParaRPr sz="1400" b="0" i="0" u="none" strike="noStrike" cap="none" dirty="0">
              <a:solidFill>
                <a:srgbClr val="000000"/>
              </a:solidFill>
              <a:latin typeface="Cambria"/>
              <a:ea typeface="Cambria"/>
              <a:cs typeface="Cambria"/>
              <a:sym typeface="Cambria"/>
            </a:endParaRPr>
          </a:p>
          <a:p>
            <a:pPr marL="0" marR="0" lvl="0" indent="0" algn="l" rtl="0">
              <a:lnSpc>
                <a:spcPct val="119000"/>
              </a:lnSpc>
              <a:spcBef>
                <a:spcPts val="0"/>
              </a:spcBef>
              <a:spcAft>
                <a:spcPts val="0"/>
              </a:spcAft>
              <a:buNone/>
            </a:pPr>
            <a:r>
              <a:rPr lang="en-US" sz="1400" b="1" i="0" u="none" strike="noStrike" cap="none" dirty="0">
                <a:solidFill>
                  <a:srgbClr val="000000"/>
                </a:solidFill>
                <a:latin typeface="Raleway"/>
                <a:ea typeface="Raleway"/>
                <a:cs typeface="Raleway"/>
                <a:sym typeface="Raleway"/>
              </a:rPr>
              <a:t>Cost: </a:t>
            </a:r>
            <a:r>
              <a:rPr lang="en-US" sz="1400" b="0" i="0" u="none" strike="noStrike" cap="none" dirty="0">
                <a:solidFill>
                  <a:srgbClr val="000000"/>
                </a:solidFill>
                <a:latin typeface="Raleway"/>
                <a:ea typeface="Raleway"/>
                <a:cs typeface="Raleway"/>
                <a:sym typeface="Raleway"/>
              </a:rPr>
              <a:t>None</a:t>
            </a:r>
            <a:endParaRPr sz="1400" b="0" i="0" u="none" strike="noStrike" cap="none" dirty="0">
              <a:solidFill>
                <a:srgbClr val="000000"/>
              </a:solidFill>
              <a:latin typeface="Cambria"/>
              <a:ea typeface="Cambria"/>
              <a:cs typeface="Cambria"/>
              <a:sym typeface="Cambria"/>
            </a:endParaRPr>
          </a:p>
          <a:p>
            <a:pPr marL="0" marR="0" lvl="0" indent="0" algn="l" rtl="0">
              <a:lnSpc>
                <a:spcPct val="119000"/>
              </a:lnSpc>
              <a:spcBef>
                <a:spcPts val="0"/>
              </a:spcBef>
              <a:spcAft>
                <a:spcPts val="0"/>
              </a:spcAft>
              <a:buNone/>
            </a:pPr>
            <a:r>
              <a:rPr lang="en-US" sz="1400" b="1" i="0" u="none" strike="noStrike" cap="none" dirty="0">
                <a:solidFill>
                  <a:srgbClr val="000000"/>
                </a:solidFill>
                <a:latin typeface="Raleway"/>
                <a:ea typeface="Raleway"/>
                <a:cs typeface="Raleway"/>
                <a:sym typeface="Raleway"/>
              </a:rPr>
              <a:t>Prerequisites: </a:t>
            </a:r>
            <a:r>
              <a:rPr lang="en-US" sz="1400" b="0" i="0" u="none" strike="noStrike" cap="none" dirty="0">
                <a:solidFill>
                  <a:srgbClr val="000000"/>
                </a:solidFill>
                <a:latin typeface="Raleway"/>
                <a:ea typeface="Raleway"/>
                <a:cs typeface="Raleway"/>
                <a:sym typeface="Raleway"/>
              </a:rPr>
              <a:t>Watch documentaries before arrival to camp. </a:t>
            </a:r>
            <a:endParaRPr sz="1400" b="0" i="0" u="none" strike="noStrike" cap="none" dirty="0">
              <a:solidFill>
                <a:srgbClr val="000000"/>
              </a:solidFill>
              <a:latin typeface="Cambria"/>
              <a:ea typeface="Cambria"/>
              <a:cs typeface="Cambria"/>
              <a:sym typeface="Cambria"/>
            </a:endParaRPr>
          </a:p>
          <a:p>
            <a:pPr marL="0" marR="0" lvl="0" indent="0" algn="l" rtl="0">
              <a:lnSpc>
                <a:spcPct val="119000"/>
              </a:lnSpc>
              <a:spcBef>
                <a:spcPts val="0"/>
              </a:spcBef>
              <a:spcAft>
                <a:spcPts val="0"/>
              </a:spcAft>
              <a:buNone/>
            </a:pPr>
            <a:r>
              <a:rPr lang="en-US" sz="1400" b="1" i="0" u="none" strike="noStrike" cap="none" dirty="0">
                <a:solidFill>
                  <a:srgbClr val="000000"/>
                </a:solidFill>
                <a:latin typeface="Raleway"/>
                <a:ea typeface="Raleway"/>
                <a:cs typeface="Raleway"/>
                <a:sym typeface="Raleway"/>
              </a:rPr>
              <a:t>Location: </a:t>
            </a:r>
            <a:r>
              <a:rPr lang="en-US" sz="1400" b="0" i="0" u="none" strike="noStrike" cap="none" dirty="0">
                <a:solidFill>
                  <a:srgbClr val="000000"/>
                </a:solidFill>
                <a:latin typeface="Raleway"/>
                <a:ea typeface="Raleway"/>
                <a:cs typeface="Raleway"/>
                <a:sym typeface="Raleway"/>
              </a:rPr>
              <a:t>Berglund Center via bus</a:t>
            </a:r>
            <a:endParaRPr sz="1400" b="0" i="0" u="none" strike="noStrike" cap="none" dirty="0">
              <a:solidFill>
                <a:srgbClr val="000000"/>
              </a:solidFill>
              <a:latin typeface="Calibri"/>
              <a:ea typeface="Calibri"/>
              <a:cs typeface="Calibri"/>
              <a:sym typeface="Calibri"/>
            </a:endParaRPr>
          </a:p>
          <a:p>
            <a:pPr marL="0" marR="0" lvl="0" indent="0" algn="l" rtl="0">
              <a:lnSpc>
                <a:spcPct val="119000"/>
              </a:lnSpc>
              <a:spcBef>
                <a:spcPts val="0"/>
              </a:spcBef>
              <a:spcAft>
                <a:spcPts val="600"/>
              </a:spcAft>
              <a:buNone/>
            </a:pPr>
            <a:r>
              <a:rPr lang="en-US" sz="1400" b="0" i="0" u="none" strike="noStrike" cap="none" dirty="0">
                <a:solidFill>
                  <a:srgbClr val="000000"/>
                </a:solidFill>
                <a:latin typeface="Calibri"/>
                <a:ea typeface="Calibri"/>
                <a:cs typeface="Calibri"/>
                <a:sym typeface="Calibri"/>
              </a:rPr>
              <a:t> </a:t>
            </a:r>
            <a:endParaRPr dirty="0"/>
          </a:p>
        </p:txBody>
      </p:sp>
      <p:pic>
        <p:nvPicPr>
          <p:cNvPr id="617" name="Google Shape;617;p37"/>
          <p:cNvPicPr preferRelativeResize="0"/>
          <p:nvPr/>
        </p:nvPicPr>
        <p:blipFill rotWithShape="1">
          <a:blip r:embed="rId3">
            <a:alphaModFix/>
          </a:blip>
          <a:srcRect/>
          <a:stretch/>
        </p:blipFill>
        <p:spPr>
          <a:xfrm>
            <a:off x="4556470" y="1110342"/>
            <a:ext cx="6974015" cy="557783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A5D73-AB0D-A61D-CD44-78B76A88CA20}"/>
              </a:ext>
            </a:extLst>
          </p:cNvPr>
          <p:cNvSpPr>
            <a:spLocks noGrp="1"/>
          </p:cNvSpPr>
          <p:nvPr>
            <p:ph type="title"/>
          </p:nvPr>
        </p:nvSpPr>
        <p:spPr>
          <a:xfrm>
            <a:off x="9000067" y="135467"/>
            <a:ext cx="3191933" cy="643467"/>
          </a:xfrm>
        </p:spPr>
        <p:txBody>
          <a:bodyPr/>
          <a:lstStyle/>
          <a:p>
            <a:r>
              <a:rPr lang="en-US" dirty="0"/>
              <a:t>FEES/FINANCIAL</a:t>
            </a:r>
          </a:p>
        </p:txBody>
      </p:sp>
      <p:sp>
        <p:nvSpPr>
          <p:cNvPr id="4" name="TextBox 3">
            <a:extLst>
              <a:ext uri="{FF2B5EF4-FFF2-40B4-BE49-F238E27FC236}">
                <a16:creationId xmlns:a16="http://schemas.microsoft.com/office/drawing/2014/main" id="{FD40C39E-64A4-7E13-4C03-5EDF57795B3E}"/>
              </a:ext>
            </a:extLst>
          </p:cNvPr>
          <p:cNvSpPr txBox="1"/>
          <p:nvPr/>
        </p:nvSpPr>
        <p:spPr>
          <a:xfrm>
            <a:off x="446400" y="1086211"/>
            <a:ext cx="4788129" cy="5669052"/>
          </a:xfrm>
          <a:prstGeom prst="rect">
            <a:avLst/>
          </a:prstGeom>
          <a:noFill/>
        </p:spPr>
        <p:txBody>
          <a:bodyPr wrap="square">
            <a:spAutoFit/>
          </a:bodyPr>
          <a:lstStyle/>
          <a:p>
            <a:pPr>
              <a:lnSpc>
                <a:spcPct val="119000"/>
              </a:lnSpc>
            </a:pPr>
            <a:r>
              <a:rPr lang="en-US" sz="1800" b="1" dirty="0">
                <a:solidFill>
                  <a:srgbClr val="024C86"/>
                </a:solidFill>
                <a:latin typeface="Oswald"/>
              </a:rPr>
              <a:t>PARTICIPANT FEES </a:t>
            </a:r>
          </a:p>
          <a:p>
            <a:pPr>
              <a:lnSpc>
                <a:spcPct val="119000"/>
              </a:lnSpc>
            </a:pPr>
            <a:r>
              <a:rPr lang="en-US" sz="1800" b="1" dirty="0">
                <a:latin typeface="Raleway"/>
              </a:rPr>
              <a:t>Youth Fee: </a:t>
            </a:r>
            <a:r>
              <a:rPr lang="en-US" sz="1800" dirty="0">
                <a:latin typeface="Raleway"/>
              </a:rPr>
              <a:t>$350 </a:t>
            </a:r>
          </a:p>
          <a:p>
            <a:pPr>
              <a:lnSpc>
                <a:spcPct val="119000"/>
              </a:lnSpc>
            </a:pPr>
            <a:r>
              <a:rPr lang="en-US" sz="1800" b="1" dirty="0">
                <a:latin typeface="Raleway"/>
              </a:rPr>
              <a:t>Adult Full Week: </a:t>
            </a:r>
            <a:r>
              <a:rPr lang="en-US" sz="1800" dirty="0">
                <a:latin typeface="Raleway"/>
              </a:rPr>
              <a:t>$130 </a:t>
            </a:r>
          </a:p>
          <a:p>
            <a:pPr>
              <a:lnSpc>
                <a:spcPct val="119000"/>
              </a:lnSpc>
            </a:pPr>
            <a:r>
              <a:rPr lang="en-US" sz="1800" b="1" dirty="0">
                <a:latin typeface="Raleway"/>
              </a:rPr>
              <a:t>Adult Partial Week: </a:t>
            </a:r>
          </a:p>
          <a:p>
            <a:pPr marL="285750" indent="-285750">
              <a:lnSpc>
                <a:spcPct val="119000"/>
              </a:lnSpc>
              <a:buFont typeface="Arial" panose="020B0604020202020204" pitchFamily="34" charset="0"/>
              <a:buChar char="•"/>
            </a:pPr>
            <a:r>
              <a:rPr lang="en-US" sz="1800" b="1" dirty="0">
                <a:latin typeface="Raleway"/>
              </a:rPr>
              <a:t>Sunday </a:t>
            </a:r>
            <a:r>
              <a:rPr lang="en-US" sz="1800" dirty="0">
                <a:latin typeface="Raleway"/>
              </a:rPr>
              <a:t>$15</a:t>
            </a:r>
            <a:r>
              <a:rPr lang="en-US" sz="1800" b="1" dirty="0">
                <a:latin typeface="Raleway"/>
              </a:rPr>
              <a:t> </a:t>
            </a:r>
          </a:p>
          <a:p>
            <a:pPr marL="285750" indent="-285750">
              <a:lnSpc>
                <a:spcPct val="119000"/>
              </a:lnSpc>
              <a:buFont typeface="Arial" panose="020B0604020202020204" pitchFamily="34" charset="0"/>
              <a:buChar char="•"/>
            </a:pPr>
            <a:r>
              <a:rPr lang="en-US" sz="1800" b="1" dirty="0">
                <a:latin typeface="Raleway"/>
              </a:rPr>
              <a:t>Monday-Friday </a:t>
            </a:r>
            <a:r>
              <a:rPr lang="en-US" sz="1800" dirty="0">
                <a:latin typeface="Raleway"/>
              </a:rPr>
              <a:t>$25/day </a:t>
            </a:r>
          </a:p>
          <a:p>
            <a:pPr marL="285750" indent="-285750">
              <a:lnSpc>
                <a:spcPct val="119000"/>
              </a:lnSpc>
              <a:buFont typeface="Arial" panose="020B0604020202020204" pitchFamily="34" charset="0"/>
              <a:buChar char="•"/>
            </a:pPr>
            <a:r>
              <a:rPr lang="en-US" sz="1800" b="1" dirty="0">
                <a:latin typeface="Raleway"/>
              </a:rPr>
              <a:t>Saturday </a:t>
            </a:r>
            <a:r>
              <a:rPr lang="en-US" sz="1800" dirty="0">
                <a:latin typeface="Raleway"/>
              </a:rPr>
              <a:t>$10 </a:t>
            </a:r>
          </a:p>
          <a:p>
            <a:pPr>
              <a:lnSpc>
                <a:spcPct val="119000"/>
              </a:lnSpc>
            </a:pPr>
            <a:endParaRPr lang="en-US" sz="1800" b="1" dirty="0">
              <a:solidFill>
                <a:srgbClr val="024C86"/>
              </a:solidFill>
              <a:latin typeface="Oswald"/>
            </a:endParaRPr>
          </a:p>
          <a:p>
            <a:pPr>
              <a:lnSpc>
                <a:spcPct val="119000"/>
              </a:lnSpc>
            </a:pPr>
            <a:r>
              <a:rPr lang="en-US" sz="1800" b="1" dirty="0">
                <a:solidFill>
                  <a:srgbClr val="024C86"/>
                </a:solidFill>
                <a:latin typeface="Oswald"/>
              </a:rPr>
              <a:t>Bringing your own food? </a:t>
            </a:r>
          </a:p>
          <a:p>
            <a:pPr>
              <a:lnSpc>
                <a:spcPct val="119000"/>
              </a:lnSpc>
            </a:pPr>
            <a:r>
              <a:rPr lang="en-US" sz="1800" dirty="0">
                <a:latin typeface="Raleway"/>
              </a:rPr>
              <a:t>Troops/Scouts bringing their own food pay $45 less per person. </a:t>
            </a:r>
          </a:p>
          <a:p>
            <a:pPr>
              <a:lnSpc>
                <a:spcPct val="119000"/>
              </a:lnSpc>
            </a:pPr>
            <a:endParaRPr lang="en-US" sz="1800" b="1" dirty="0">
              <a:solidFill>
                <a:srgbClr val="024C86"/>
              </a:solidFill>
              <a:latin typeface="Oswald"/>
            </a:endParaRPr>
          </a:p>
          <a:p>
            <a:pPr>
              <a:lnSpc>
                <a:spcPct val="119000"/>
              </a:lnSpc>
            </a:pPr>
            <a:r>
              <a:rPr lang="en-US" sz="1800" b="1" dirty="0">
                <a:solidFill>
                  <a:srgbClr val="024C86"/>
                </a:solidFill>
                <a:latin typeface="Oswald"/>
              </a:rPr>
              <a:t>PROGRAM FEES </a:t>
            </a:r>
          </a:p>
          <a:p>
            <a:pPr>
              <a:lnSpc>
                <a:spcPct val="119000"/>
              </a:lnSpc>
            </a:pPr>
            <a:r>
              <a:rPr lang="en-US" sz="1800" dirty="0">
                <a:latin typeface="Raleway"/>
              </a:rPr>
              <a:t>Some programs have an additional charge for supplies provided or specialty staff/equipment. Review the Program Catalog for details. </a:t>
            </a:r>
          </a:p>
        </p:txBody>
      </p:sp>
      <p:sp>
        <p:nvSpPr>
          <p:cNvPr id="8" name="TextBox 7">
            <a:extLst>
              <a:ext uri="{FF2B5EF4-FFF2-40B4-BE49-F238E27FC236}">
                <a16:creationId xmlns:a16="http://schemas.microsoft.com/office/drawing/2014/main" id="{C1BEB009-EAC8-9C20-B87B-89DA58F5FA57}"/>
              </a:ext>
            </a:extLst>
          </p:cNvPr>
          <p:cNvSpPr txBox="1"/>
          <p:nvPr/>
        </p:nvSpPr>
        <p:spPr>
          <a:xfrm>
            <a:off x="5941484" y="1086211"/>
            <a:ext cx="5327650" cy="3693319"/>
          </a:xfrm>
          <a:prstGeom prst="rect">
            <a:avLst/>
          </a:prstGeom>
          <a:noFill/>
        </p:spPr>
        <p:txBody>
          <a:bodyPr wrap="square">
            <a:spAutoFit/>
          </a:bodyPr>
          <a:lstStyle/>
          <a:p>
            <a:r>
              <a:rPr lang="en-US" sz="1800" b="1" dirty="0">
                <a:solidFill>
                  <a:srgbClr val="024C86"/>
                </a:solidFill>
                <a:latin typeface="Oswald"/>
              </a:rPr>
              <a:t>FINANCIAL ASSISTANCE</a:t>
            </a:r>
          </a:p>
          <a:p>
            <a:endParaRPr lang="en-US" sz="1800" dirty="0"/>
          </a:p>
          <a:p>
            <a:r>
              <a:rPr lang="en-US" sz="1800" dirty="0">
                <a:latin typeface="Raleway"/>
              </a:rPr>
              <a:t>For Scouts who are not able to afford the full fee of camp, there is financial support available. This assistance is like a scholarship for camp. We call these camperships. The funds to provide camperships are supplied by donors in Northern Star Council and are ear-marked for Northern Star Scouts only. </a:t>
            </a:r>
          </a:p>
          <a:p>
            <a:endParaRPr lang="en-US" sz="1800" dirty="0">
              <a:latin typeface="Raleway"/>
            </a:endParaRPr>
          </a:p>
          <a:p>
            <a:endParaRPr lang="en-US" sz="1800" dirty="0">
              <a:latin typeface="Raleway"/>
            </a:endParaRPr>
          </a:p>
          <a:p>
            <a:r>
              <a:rPr lang="en-US" sz="1800" dirty="0">
                <a:latin typeface="Raleway"/>
              </a:rPr>
              <a:t>To apply, go online or scan the QR Code below. Applications due by June 1st</a:t>
            </a:r>
          </a:p>
        </p:txBody>
      </p:sp>
      <p:pic>
        <p:nvPicPr>
          <p:cNvPr id="10" name="Picture 9">
            <a:extLst>
              <a:ext uri="{FF2B5EF4-FFF2-40B4-BE49-F238E27FC236}">
                <a16:creationId xmlns:a16="http://schemas.microsoft.com/office/drawing/2014/main" id="{0E3443BF-2484-C482-7FA3-0C504DA7D9BD}"/>
              </a:ext>
            </a:extLst>
          </p:cNvPr>
          <p:cNvPicPr>
            <a:picLocks noChangeAspect="1"/>
          </p:cNvPicPr>
          <p:nvPr/>
        </p:nvPicPr>
        <p:blipFill>
          <a:blip r:embed="rId2"/>
          <a:stretch>
            <a:fillRect/>
          </a:stretch>
        </p:blipFill>
        <p:spPr>
          <a:xfrm>
            <a:off x="9594914" y="4464777"/>
            <a:ext cx="2294467" cy="2257756"/>
          </a:xfrm>
          <a:prstGeom prst="rect">
            <a:avLst/>
          </a:prstGeom>
        </p:spPr>
      </p:pic>
    </p:spTree>
    <p:extLst>
      <p:ext uri="{BB962C8B-B14F-4D97-AF65-F5344CB8AC3E}">
        <p14:creationId xmlns:p14="http://schemas.microsoft.com/office/powerpoint/2010/main" val="908686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A5408-B68E-777B-61F2-C15A4805AE76}"/>
              </a:ext>
            </a:extLst>
          </p:cNvPr>
          <p:cNvSpPr>
            <a:spLocks noGrp="1"/>
          </p:cNvSpPr>
          <p:nvPr>
            <p:ph type="title"/>
          </p:nvPr>
        </p:nvSpPr>
        <p:spPr>
          <a:xfrm>
            <a:off x="7374157" y="143934"/>
            <a:ext cx="4817843" cy="635000"/>
          </a:xfrm>
        </p:spPr>
        <p:txBody>
          <a:bodyPr/>
          <a:lstStyle/>
          <a:p>
            <a:r>
              <a:rPr lang="en-US" dirty="0"/>
              <a:t>Merit Badge Information</a:t>
            </a:r>
          </a:p>
        </p:txBody>
      </p:sp>
      <p:sp>
        <p:nvSpPr>
          <p:cNvPr id="3" name="Text Box 2">
            <a:extLst>
              <a:ext uri="{FF2B5EF4-FFF2-40B4-BE49-F238E27FC236}">
                <a16:creationId xmlns:a16="http://schemas.microsoft.com/office/drawing/2014/main" id="{9CE8CC29-A5D1-DE29-2FCF-8D283492EA0B}"/>
              </a:ext>
            </a:extLst>
          </p:cNvPr>
          <p:cNvSpPr txBox="1">
            <a:spLocks noChangeArrowheads="1"/>
          </p:cNvSpPr>
          <p:nvPr/>
        </p:nvSpPr>
        <p:spPr bwMode="auto">
          <a:xfrm>
            <a:off x="184564" y="1175017"/>
            <a:ext cx="4190320" cy="31289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600"/>
              </a:spcAft>
              <a:buClrTx/>
              <a:buSzTx/>
              <a:buFontTx/>
              <a:buNone/>
              <a:tabLst/>
            </a:pPr>
            <a:r>
              <a:rPr kumimoji="0" lang="en-US" altLang="en-US" sz="2400" b="0" i="0" u="none" strike="noStrike" cap="none" normalizeH="0" baseline="0" dirty="0">
                <a:ln>
                  <a:noFill/>
                </a:ln>
                <a:solidFill>
                  <a:srgbClr val="024C86"/>
                </a:solidFill>
                <a:effectLst/>
                <a:latin typeface="Oswald" panose="00000500000000000000" pitchFamily="2" charset="0"/>
              </a:rPr>
              <a:t>Merit Badge Rotation</a:t>
            </a:r>
            <a:endParaRPr kumimoji="0" lang="en-US" altLang="en-US" sz="2400" b="0" i="0" u="none" strike="noStrike" cap="none" normalizeH="0" baseline="0" dirty="0">
              <a:ln>
                <a:noFill/>
              </a:ln>
              <a:solidFill>
                <a:srgbClr val="333333"/>
              </a:solidFill>
              <a:effectLst/>
              <a:latin typeface="Oswald"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Raleway" pitchFamily="2" charset="0"/>
              </a:rPr>
              <a:t>Each summer we swap in some merit badges and swap out others. We do this to provide more merit badge options to Scouts over all the years they camp at Tomahawk.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000000"/>
                </a:solidFill>
                <a:effectLst/>
                <a:latin typeface="Raleway" pitchFamily="2" charset="0"/>
              </a:rPr>
              <a:t>Merit Badges Offered Even Years:</a:t>
            </a:r>
            <a:br>
              <a:rPr kumimoji="0" lang="en-US" altLang="en-US" b="1" i="0" u="none" strike="noStrike" cap="none" normalizeH="0" baseline="0" dirty="0">
                <a:ln>
                  <a:noFill/>
                </a:ln>
                <a:solidFill>
                  <a:srgbClr val="000000"/>
                </a:solidFill>
                <a:effectLst/>
                <a:latin typeface="Raleway" pitchFamily="2" charset="0"/>
              </a:rPr>
            </a:br>
            <a:r>
              <a:rPr kumimoji="0" lang="en-US" altLang="en-US" b="0" i="0" u="none" strike="noStrike" cap="none" normalizeH="0" baseline="0" dirty="0">
                <a:ln>
                  <a:noFill/>
                </a:ln>
                <a:solidFill>
                  <a:srgbClr val="000000"/>
                </a:solidFill>
                <a:effectLst/>
                <a:latin typeface="Raleway" pitchFamily="2" charset="0"/>
              </a:rPr>
              <a:t>Bird Study, Forestry, Mammal Study, Orienteering, Rowing, Salesmanship, Soil &amp; Water Conservation, Weather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000000"/>
                </a:solidFill>
                <a:effectLst/>
                <a:latin typeface="Raleway" pitchFamily="2" charset="0"/>
              </a:rPr>
              <a:t>Merit Badges Offered Odd Years: </a:t>
            </a:r>
            <a:br>
              <a:rPr kumimoji="0" lang="en-US" altLang="en-US" b="1" i="0" u="none" strike="noStrike" cap="none" normalizeH="0" baseline="0" dirty="0">
                <a:ln>
                  <a:noFill/>
                </a:ln>
                <a:solidFill>
                  <a:srgbClr val="000000"/>
                </a:solidFill>
                <a:effectLst/>
                <a:latin typeface="Raleway" pitchFamily="2" charset="0"/>
              </a:rPr>
            </a:br>
            <a:r>
              <a:rPr kumimoji="0" lang="en-US" altLang="en-US" b="0" i="0" u="none" strike="noStrike" cap="none" normalizeH="0" baseline="0" dirty="0">
                <a:ln>
                  <a:noFill/>
                </a:ln>
                <a:solidFill>
                  <a:srgbClr val="000000"/>
                </a:solidFill>
                <a:effectLst/>
                <a:latin typeface="Raleway" pitchFamily="2" charset="0"/>
              </a:rPr>
              <a:t>Fingerprinting, Geocaching, Geology, Insect Study, Nature, Oceanography, Pioneering, Plant Science</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4" name="Text Box 3">
            <a:extLst>
              <a:ext uri="{FF2B5EF4-FFF2-40B4-BE49-F238E27FC236}">
                <a16:creationId xmlns:a16="http://schemas.microsoft.com/office/drawing/2014/main" id="{F7BB05D1-9B60-C538-7154-8A66D9C4B16B}"/>
              </a:ext>
            </a:extLst>
          </p:cNvPr>
          <p:cNvSpPr txBox="1">
            <a:spLocks noChangeArrowheads="1"/>
          </p:cNvSpPr>
          <p:nvPr/>
        </p:nvSpPr>
        <p:spPr bwMode="auto">
          <a:xfrm>
            <a:off x="4627519" y="1175017"/>
            <a:ext cx="3257128" cy="537909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600"/>
              </a:spcAft>
              <a:buClrTx/>
              <a:buSzTx/>
              <a:buFontTx/>
              <a:buNone/>
              <a:tabLst/>
            </a:pPr>
            <a:r>
              <a:rPr kumimoji="0" lang="en-US" altLang="en-US" sz="2000" b="0" i="0" u="none" strike="noStrike" cap="none" normalizeH="0" baseline="0" dirty="0">
                <a:ln>
                  <a:noFill/>
                </a:ln>
                <a:solidFill>
                  <a:srgbClr val="024C86"/>
                </a:solidFill>
                <a:effectLst/>
                <a:latin typeface="Oswald" panose="00000500000000000000" pitchFamily="2" charset="0"/>
              </a:rPr>
              <a:t>When program registration opens</a:t>
            </a:r>
            <a:endParaRPr kumimoji="0" lang="en-US" altLang="en-US" sz="2000" b="0" i="0" u="none" strike="noStrike" cap="none" normalizeH="0" baseline="0" dirty="0">
              <a:ln>
                <a:noFill/>
              </a:ln>
              <a:solidFill>
                <a:srgbClr val="333333"/>
              </a:solidFill>
              <a:effectLst/>
              <a:latin typeface="Oswald"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Raleway" pitchFamily="2" charset="0"/>
              </a:rPr>
              <a:t>For Merit Badges and High Adventures programs (individual programs) sign up opens on different dates in April to give the oldest Scouts the first opportunity to book programs. </a:t>
            </a:r>
            <a:r>
              <a:rPr kumimoji="0" lang="en-US" altLang="en-US" b="1" i="0" u="none" strike="noStrike" cap="none" normalizeH="0" baseline="0" dirty="0">
                <a:ln>
                  <a:noFill/>
                </a:ln>
                <a:solidFill>
                  <a:srgbClr val="000000"/>
                </a:solidFill>
                <a:effectLst/>
                <a:latin typeface="Raleway" pitchFamily="2" charset="0"/>
              </a:rPr>
              <a:t>Registration is first come, first served.</a:t>
            </a:r>
            <a:endParaRPr kumimoji="0" lang="en-US" altLang="en-US" b="0" i="0" u="none" strike="noStrike" cap="none" normalizeH="0" baseline="0" dirty="0">
              <a:ln>
                <a:noFill/>
              </a:ln>
              <a:solidFill>
                <a:srgbClr val="000000"/>
              </a:solidFill>
              <a:effectLst/>
              <a:latin typeface="Raleway"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Raleway" pitchFamily="2" charset="0"/>
              </a:rPr>
              <a:t>Here is the Individual Program </a:t>
            </a:r>
            <a:br>
              <a:rPr kumimoji="0" lang="en-US" altLang="en-US" b="0" i="0" u="none" strike="noStrike" cap="none" normalizeH="0" baseline="0" dirty="0">
                <a:ln>
                  <a:noFill/>
                </a:ln>
                <a:solidFill>
                  <a:srgbClr val="000000"/>
                </a:solidFill>
                <a:effectLst/>
                <a:latin typeface="Raleway" pitchFamily="2" charset="0"/>
              </a:rPr>
            </a:br>
            <a:r>
              <a:rPr kumimoji="0" lang="en-US" altLang="en-US" b="0" i="0" u="none" strike="noStrike" cap="none" normalizeH="0" baseline="0" dirty="0">
                <a:ln>
                  <a:noFill/>
                </a:ln>
                <a:solidFill>
                  <a:srgbClr val="000000"/>
                </a:solidFill>
                <a:effectLst/>
                <a:latin typeface="Raleway" pitchFamily="2" charset="0"/>
              </a:rPr>
              <a:t>registration schedule :</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US" altLang="en-US" b="0" i="0" u="none" strike="noStrike" cap="none" normalizeH="0" baseline="0" dirty="0">
                <a:ln>
                  <a:noFill/>
                </a:ln>
                <a:solidFill>
                  <a:srgbClr val="000000"/>
                </a:solidFill>
                <a:effectLst/>
                <a:latin typeface="Raleway" pitchFamily="2" charset="0"/>
              </a:rPr>
              <a:t>April 4th at 7pm: 16 and older</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US" altLang="en-US" b="0" i="0" u="none" strike="noStrike" cap="none" normalizeH="0" baseline="0" dirty="0">
                <a:ln>
                  <a:noFill/>
                </a:ln>
                <a:solidFill>
                  <a:srgbClr val="000000"/>
                </a:solidFill>
                <a:effectLst/>
                <a:latin typeface="Raleway" pitchFamily="2" charset="0"/>
              </a:rPr>
              <a:t>April 11th at 7pm: 14 and older</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US" altLang="en-US" b="0" i="0" u="none" strike="noStrike" cap="none" normalizeH="0" baseline="0" dirty="0">
                <a:ln>
                  <a:noFill/>
                </a:ln>
                <a:solidFill>
                  <a:srgbClr val="000000"/>
                </a:solidFill>
                <a:effectLst/>
                <a:latin typeface="Raleway" pitchFamily="2" charset="0"/>
              </a:rPr>
              <a:t>April 18th at 7pm: 10 and older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Raleway" pitchFamily="2" charset="0"/>
              </a:rPr>
              <a:t>Registration will be closed on the days above from 3pm to 6:59pm to make minimum age adjustments.</a:t>
            </a:r>
            <a:br>
              <a:rPr kumimoji="0" lang="en-US" altLang="en-US" b="0" i="0" u="none" strike="noStrike" cap="none" normalizeH="0" baseline="0" dirty="0">
                <a:ln>
                  <a:noFill/>
                </a:ln>
                <a:solidFill>
                  <a:srgbClr val="000000"/>
                </a:solidFill>
                <a:effectLst/>
                <a:latin typeface="Raleway" pitchFamily="2" charset="0"/>
              </a:rPr>
            </a:br>
            <a:endParaRPr kumimoji="0" lang="en-US" altLang="en-US" b="0" i="0" u="none" strike="noStrike" cap="none" normalizeH="0" baseline="0" dirty="0">
              <a:ln>
                <a:noFill/>
              </a:ln>
              <a:solidFill>
                <a:srgbClr val="000000"/>
              </a:solidFill>
              <a:effectLst/>
              <a:latin typeface="Raleway"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Oswald" panose="00000500000000000000" pitchFamily="2" charset="0"/>
              </a:rPr>
              <a:t>Troop Activities: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Raleway" pitchFamily="2" charset="0"/>
              </a:rPr>
              <a:t>Your camp coordinator will collect your troop activity rankings and submit rankings on behalf of the troop starting April 4th. These are due by June 1st. </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5" name="Text Box 4">
            <a:extLst>
              <a:ext uri="{FF2B5EF4-FFF2-40B4-BE49-F238E27FC236}">
                <a16:creationId xmlns:a16="http://schemas.microsoft.com/office/drawing/2014/main" id="{9F8315D8-0118-B10D-8FB7-F2F0672844C3}"/>
              </a:ext>
            </a:extLst>
          </p:cNvPr>
          <p:cNvSpPr txBox="1">
            <a:spLocks noChangeArrowheads="1"/>
          </p:cNvSpPr>
          <p:nvPr/>
        </p:nvSpPr>
        <p:spPr bwMode="auto">
          <a:xfrm>
            <a:off x="8254071" y="1359264"/>
            <a:ext cx="3485291" cy="249545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600"/>
              </a:spcAft>
              <a:buClrTx/>
              <a:buSzTx/>
              <a:buFontTx/>
              <a:buNone/>
              <a:tabLst/>
            </a:pPr>
            <a:r>
              <a:rPr kumimoji="0" lang="en-US" altLang="en-US" sz="2400" b="0" i="0" u="none" strike="noStrike" cap="none" normalizeH="0" baseline="0" dirty="0">
                <a:ln>
                  <a:noFill/>
                </a:ln>
                <a:solidFill>
                  <a:srgbClr val="024C86"/>
                </a:solidFill>
                <a:effectLst/>
                <a:latin typeface="Oswald" panose="00000500000000000000" pitchFamily="2" charset="0"/>
              </a:rPr>
              <a:t>Merit Badge Prep</a:t>
            </a:r>
            <a:endParaRPr kumimoji="0" lang="en-US" altLang="en-US" sz="2400" b="0" i="0" u="none" strike="noStrike" cap="none" normalizeH="0" baseline="0" dirty="0">
              <a:ln>
                <a:noFill/>
              </a:ln>
              <a:solidFill>
                <a:srgbClr val="333333"/>
              </a:solidFill>
              <a:effectLst/>
              <a:latin typeface="Oswald"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Raleway" pitchFamily="2" charset="0"/>
              </a:rPr>
              <a:t>Learning doesn’t start at camp. Before you come to camp, review the Merit Badge Pamphlet for each badge you are taking. These pamphlets are extremely helpful and are available for sale in your local Scout Shop.</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6" name="Text Box 5">
            <a:extLst>
              <a:ext uri="{FF2B5EF4-FFF2-40B4-BE49-F238E27FC236}">
                <a16:creationId xmlns:a16="http://schemas.microsoft.com/office/drawing/2014/main" id="{275198CF-561C-80B7-2DBF-8436CEBA3F80}"/>
              </a:ext>
            </a:extLst>
          </p:cNvPr>
          <p:cNvSpPr txBox="1">
            <a:spLocks noChangeArrowheads="1"/>
          </p:cNvSpPr>
          <p:nvPr/>
        </p:nvSpPr>
        <p:spPr bwMode="auto">
          <a:xfrm>
            <a:off x="168688" y="4219046"/>
            <a:ext cx="4190320" cy="24526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600"/>
              </a:spcAft>
              <a:buClrTx/>
              <a:buSzTx/>
              <a:buFontTx/>
              <a:buNone/>
              <a:tabLst/>
            </a:pPr>
            <a:r>
              <a:rPr kumimoji="0" lang="en-US" altLang="en-US" sz="2400" b="0" i="0" u="none" strike="noStrike" cap="none" normalizeH="0" baseline="0" dirty="0">
                <a:ln>
                  <a:noFill/>
                </a:ln>
                <a:solidFill>
                  <a:srgbClr val="024C86"/>
                </a:solidFill>
                <a:effectLst/>
                <a:latin typeface="Oswald" panose="00000500000000000000" pitchFamily="2" charset="0"/>
              </a:rPr>
              <a:t>A Balanced Schedule</a:t>
            </a:r>
            <a:endParaRPr kumimoji="0" lang="en-US" altLang="en-US" sz="2400" b="0" i="0" u="none" strike="noStrike" cap="none" normalizeH="0" baseline="0" dirty="0">
              <a:ln>
                <a:noFill/>
              </a:ln>
              <a:solidFill>
                <a:srgbClr val="333333"/>
              </a:solidFill>
              <a:effectLst/>
              <a:latin typeface="Oswald"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Raleway" pitchFamily="2" charset="0"/>
              </a:rPr>
              <a:t>At Tomahawk, we offer a schedule that balances advancement with fun activities. Scouts should earn merit badges, but that shouldn’t be all they do at camp. At Tomahawk, mornings are generally spent on merit badges, afternoons are spent doing fun activities as a troop, and evenings are for the patrol or buddy groups to explore open areas of camp together.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0" i="0" u="none" strike="noStrike" cap="none" normalizeH="0" baseline="0" dirty="0">
              <a:ln>
                <a:noFill/>
              </a:ln>
              <a:solidFill>
                <a:srgbClr val="024C86"/>
              </a:solidFill>
              <a:effectLst/>
              <a:latin typeface="Oswald" panose="00000500000000000000" pitchFamily="2" charset="0"/>
            </a:endParaRPr>
          </a:p>
        </p:txBody>
      </p:sp>
      <p:pic>
        <p:nvPicPr>
          <p:cNvPr id="1030" name="Picture 6">
            <a:extLst>
              <a:ext uri="{FF2B5EF4-FFF2-40B4-BE49-F238E27FC236}">
                <a16:creationId xmlns:a16="http://schemas.microsoft.com/office/drawing/2014/main" id="{E5A53A8B-DEE2-62F4-982F-6FE7BC3C7E8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54072" y="3917077"/>
            <a:ext cx="1498555" cy="203783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1" name="Picture 7">
            <a:extLst>
              <a:ext uri="{FF2B5EF4-FFF2-40B4-BE49-F238E27FC236}">
                <a16:creationId xmlns:a16="http://schemas.microsoft.com/office/drawing/2014/main" id="{758D4867-8178-0501-0DA7-EF20CEA42D2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62887" y="3917077"/>
            <a:ext cx="1506010" cy="206020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008075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0">
              <a:lnSpc>
                <a:spcPct val="85000"/>
              </a:lnSpc>
              <a:spcBef>
                <a:spcPts val="0"/>
              </a:spcBef>
              <a:spcAft>
                <a:spcPts val="0"/>
              </a:spcAft>
              <a:buClr>
                <a:schemeClr val="lt2"/>
              </a:buClr>
              <a:buSzPts val="4000"/>
              <a:buFont typeface="Arial"/>
              <a:buNone/>
            </a:pPr>
            <a:r>
              <a:rPr lang="en-US" dirty="0"/>
              <a:t>TROOP ACTIVITIES</a:t>
            </a:r>
            <a:endParaRPr dirty="0"/>
          </a:p>
        </p:txBody>
      </p:sp>
      <p:grpSp>
        <p:nvGrpSpPr>
          <p:cNvPr id="119" name="Google Shape;119;p4"/>
          <p:cNvGrpSpPr/>
          <p:nvPr/>
        </p:nvGrpSpPr>
        <p:grpSpPr>
          <a:xfrm>
            <a:off x="655782" y="1110343"/>
            <a:ext cx="10840454" cy="5577835"/>
            <a:chOff x="4634140" y="2721019"/>
            <a:chExt cx="7318374" cy="3967159"/>
          </a:xfrm>
        </p:grpSpPr>
        <p:sp>
          <p:nvSpPr>
            <p:cNvPr id="120" name="Google Shape;120;p4"/>
            <p:cNvSpPr txBox="1"/>
            <p:nvPr/>
          </p:nvSpPr>
          <p:spPr>
            <a:xfrm>
              <a:off x="4638901" y="3186156"/>
              <a:ext cx="2357438" cy="1471613"/>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333333"/>
                </a:buClr>
                <a:buSzPts val="1200"/>
                <a:buFont typeface="Raleway"/>
                <a:buNone/>
              </a:pPr>
              <a:r>
                <a:rPr lang="en-US" sz="1200" b="0" i="0" u="none" strike="noStrike" cap="none">
                  <a:solidFill>
                    <a:srgbClr val="333333"/>
                  </a:solidFill>
                  <a:latin typeface="Raleway"/>
                  <a:ea typeface="Raleway"/>
                  <a:cs typeface="Raleway"/>
                  <a:sym typeface="Raleway"/>
                </a:rPr>
                <a:t>In the afternoon, the Troop participates in activities as a group. Review the following programs and pick your top ten that you’d like to do with your troop. Communicate your top ten troop activities with your camp coordinator using the Scout Program Planning Worksheet.</a:t>
              </a:r>
              <a:endParaRPr sz="2800" b="0" i="0" u="none" strike="noStrike" cap="none">
                <a:solidFill>
                  <a:schemeClr val="dk1"/>
                </a:solidFill>
                <a:latin typeface="Arial"/>
                <a:ea typeface="Arial"/>
                <a:cs typeface="Arial"/>
                <a:sym typeface="Arial"/>
              </a:endParaRPr>
            </a:p>
          </p:txBody>
        </p:sp>
        <p:pic>
          <p:nvPicPr>
            <p:cNvPr id="121" name="Google Shape;121;p4"/>
            <p:cNvPicPr preferRelativeResize="0"/>
            <p:nvPr/>
          </p:nvPicPr>
          <p:blipFill rotWithShape="1">
            <a:blip r:embed="rId3" cstate="screen">
              <a:alphaModFix/>
              <a:extLst>
                <a:ext uri="{28A0092B-C50C-407E-A947-70E740481C1C}">
                  <a14:useLocalDpi xmlns:a14="http://schemas.microsoft.com/office/drawing/2010/main"/>
                </a:ext>
              </a:extLst>
            </a:blip>
            <a:srcRect t="-1384"/>
            <a:stretch/>
          </p:blipFill>
          <p:spPr>
            <a:xfrm>
              <a:off x="4634140" y="4797466"/>
              <a:ext cx="2360610" cy="1887537"/>
            </a:xfrm>
            <a:prstGeom prst="rect">
              <a:avLst/>
            </a:prstGeom>
            <a:noFill/>
            <a:ln>
              <a:noFill/>
            </a:ln>
          </p:spPr>
        </p:pic>
        <p:pic>
          <p:nvPicPr>
            <p:cNvPr id="122" name="Google Shape;122;p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115400" y="4800641"/>
              <a:ext cx="2359026" cy="1887537"/>
            </a:xfrm>
            <a:prstGeom prst="rect">
              <a:avLst/>
            </a:prstGeom>
            <a:noFill/>
            <a:ln>
              <a:noFill/>
            </a:ln>
          </p:spPr>
        </p:pic>
        <p:pic>
          <p:nvPicPr>
            <p:cNvPr id="123" name="Google Shape;123;p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591903" y="4797466"/>
              <a:ext cx="2360610" cy="1887537"/>
            </a:xfrm>
            <a:prstGeom prst="rect">
              <a:avLst/>
            </a:prstGeom>
            <a:noFill/>
            <a:ln>
              <a:noFill/>
            </a:ln>
          </p:spPr>
        </p:pic>
        <p:sp>
          <p:nvSpPr>
            <p:cNvPr id="124" name="Google Shape;124;p4"/>
            <p:cNvSpPr txBox="1"/>
            <p:nvPr/>
          </p:nvSpPr>
          <p:spPr>
            <a:xfrm>
              <a:off x="4648426" y="2721019"/>
              <a:ext cx="7297738" cy="481009"/>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24C86"/>
                </a:buClr>
                <a:buSzPts val="3200"/>
                <a:buFont typeface="Oswald"/>
                <a:buNone/>
              </a:pPr>
              <a:r>
                <a:rPr lang="en-US" sz="3200" b="0" i="0" u="none" strike="noStrike" cap="none">
                  <a:solidFill>
                    <a:srgbClr val="024C86"/>
                  </a:solidFill>
                  <a:latin typeface="Oswald"/>
                  <a:ea typeface="Oswald"/>
                  <a:cs typeface="Oswald"/>
                  <a:sym typeface="Oswald"/>
                </a:rPr>
                <a:t>Rank Your Troop Activity Options</a:t>
              </a:r>
              <a:endParaRPr sz="2800" b="0" i="0" u="none" strike="noStrike" cap="none">
                <a:solidFill>
                  <a:schemeClr val="dk1"/>
                </a:solidFill>
                <a:latin typeface="Arial"/>
                <a:ea typeface="Arial"/>
                <a:cs typeface="Arial"/>
                <a:sym typeface="Arial"/>
              </a:endParaRPr>
            </a:p>
          </p:txBody>
        </p:sp>
        <p:sp>
          <p:nvSpPr>
            <p:cNvPr id="125" name="Google Shape;125;p4"/>
            <p:cNvSpPr txBox="1"/>
            <p:nvPr/>
          </p:nvSpPr>
          <p:spPr>
            <a:xfrm>
              <a:off x="7115401" y="3186156"/>
              <a:ext cx="2357438" cy="1471613"/>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333333"/>
                </a:buClr>
                <a:buSzPts val="1200"/>
                <a:buFont typeface="Raleway"/>
                <a:buNone/>
              </a:pPr>
              <a:r>
                <a:rPr lang="en-US" sz="1200" b="0" i="0" u="none" strike="noStrike" cap="none">
                  <a:solidFill>
                    <a:srgbClr val="333333"/>
                  </a:solidFill>
                  <a:latin typeface="Raleway"/>
                  <a:ea typeface="Raleway"/>
                  <a:cs typeface="Raleway"/>
                  <a:sym typeface="Raleway"/>
                </a:rPr>
                <a:t>Your camp coordinator will take the top choices from everyone in your troop and submit your troop’s </a:t>
              </a:r>
              <a:br>
                <a:rPr lang="en-US" sz="1200" b="0" i="0" u="none" strike="noStrike" cap="none">
                  <a:solidFill>
                    <a:srgbClr val="333333"/>
                  </a:solidFill>
                  <a:latin typeface="Raleway"/>
                  <a:ea typeface="Raleway"/>
                  <a:cs typeface="Raleway"/>
                  <a:sym typeface="Raleway"/>
                </a:rPr>
              </a:br>
              <a:r>
                <a:rPr lang="en-US" sz="1200" b="0" i="0" u="none" strike="noStrike" cap="none">
                  <a:solidFill>
                    <a:srgbClr val="333333"/>
                  </a:solidFill>
                  <a:latin typeface="Raleway"/>
                  <a:ea typeface="Raleway"/>
                  <a:cs typeface="Raleway"/>
                  <a:sym typeface="Raleway"/>
                </a:rPr>
                <a:t>collective top 15 choices to camp. The camp staff will use your troop’s submission to craft an afternoon scheduled tailored to your troop. </a:t>
              </a:r>
              <a:endParaRPr sz="2800" b="0" i="0" u="none" strike="noStrike" cap="none">
                <a:solidFill>
                  <a:schemeClr val="dk1"/>
                </a:solidFill>
                <a:latin typeface="Arial"/>
                <a:ea typeface="Arial"/>
                <a:cs typeface="Arial"/>
                <a:sym typeface="Arial"/>
              </a:endParaRPr>
            </a:p>
          </p:txBody>
        </p:sp>
        <p:pic>
          <p:nvPicPr>
            <p:cNvPr id="126" name="Google Shape;126;p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9591903" y="2752766"/>
              <a:ext cx="2360610" cy="1887537"/>
            </a:xfrm>
            <a:prstGeom prst="rect">
              <a:avLst/>
            </a:prstGeom>
            <a:noFill/>
            <a:ln>
              <a:noFill/>
            </a:ln>
          </p:spPr>
        </p:pic>
        <p:sp>
          <p:nvSpPr>
            <p:cNvPr id="127" name="Google Shape;127;p4"/>
            <p:cNvSpPr/>
            <p:nvPr/>
          </p:nvSpPr>
          <p:spPr>
            <a:xfrm>
              <a:off x="7116989" y="6146849"/>
              <a:ext cx="2357437" cy="536577"/>
            </a:xfrm>
            <a:prstGeom prst="rect">
              <a:avLst/>
            </a:prstGeom>
            <a:solidFill>
              <a:srgbClr val="A6A6A6">
                <a:alpha val="38823"/>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128" name="Google Shape;128;p4"/>
            <p:cNvSpPr txBox="1"/>
            <p:nvPr/>
          </p:nvSpPr>
          <p:spPr>
            <a:xfrm>
              <a:off x="7116989" y="6146848"/>
              <a:ext cx="1879600" cy="538168"/>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ICE CREAM OUTPOST</a:t>
              </a:r>
              <a:endParaRPr sz="2800" b="0" i="0" u="none" strike="noStrike" cap="none">
                <a:solidFill>
                  <a:schemeClr val="dk1"/>
                </a:solidFill>
                <a:latin typeface="Arial"/>
                <a:ea typeface="Arial"/>
                <a:cs typeface="Arial"/>
                <a:sym typeface="Arial"/>
              </a:endParaRPr>
            </a:p>
          </p:txBody>
        </p:sp>
        <p:sp>
          <p:nvSpPr>
            <p:cNvPr id="129" name="Google Shape;129;p4"/>
            <p:cNvSpPr txBox="1"/>
            <p:nvPr/>
          </p:nvSpPr>
          <p:spPr>
            <a:xfrm>
              <a:off x="9045801" y="6250024"/>
              <a:ext cx="339725" cy="339723"/>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Arial"/>
                <a:ea typeface="Arial"/>
                <a:cs typeface="Arial"/>
                <a:sym typeface="Arial"/>
              </a:endParaRPr>
            </a:p>
          </p:txBody>
        </p:sp>
        <p:sp>
          <p:nvSpPr>
            <p:cNvPr id="130" name="Google Shape;130;p4"/>
            <p:cNvSpPr/>
            <p:nvPr/>
          </p:nvSpPr>
          <p:spPr>
            <a:xfrm>
              <a:off x="4635726" y="6146849"/>
              <a:ext cx="2357438" cy="536577"/>
            </a:xfrm>
            <a:prstGeom prst="rect">
              <a:avLst/>
            </a:prstGeom>
            <a:solidFill>
              <a:srgbClr val="A6A6A6">
                <a:alpha val="38823"/>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131" name="Google Shape;131;p4"/>
            <p:cNvSpPr txBox="1"/>
            <p:nvPr/>
          </p:nvSpPr>
          <p:spPr>
            <a:xfrm>
              <a:off x="4635726" y="6146848"/>
              <a:ext cx="1879600" cy="538168"/>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Shotgun Shooting</a:t>
              </a:r>
              <a:endParaRPr sz="2800" b="0" i="0" u="none" strike="noStrike" cap="none">
                <a:solidFill>
                  <a:schemeClr val="dk1"/>
                </a:solidFill>
                <a:latin typeface="Arial"/>
                <a:ea typeface="Arial"/>
                <a:cs typeface="Arial"/>
                <a:sym typeface="Arial"/>
              </a:endParaRPr>
            </a:p>
          </p:txBody>
        </p:sp>
        <p:sp>
          <p:nvSpPr>
            <p:cNvPr id="132" name="Google Shape;132;p4"/>
            <p:cNvSpPr txBox="1"/>
            <p:nvPr/>
          </p:nvSpPr>
          <p:spPr>
            <a:xfrm>
              <a:off x="6564539" y="6250024"/>
              <a:ext cx="341312" cy="339723"/>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Arial"/>
                <a:ea typeface="Arial"/>
                <a:cs typeface="Arial"/>
                <a:sym typeface="Arial"/>
              </a:endParaRPr>
            </a:p>
          </p:txBody>
        </p:sp>
        <p:sp>
          <p:nvSpPr>
            <p:cNvPr id="133" name="Google Shape;133;p4"/>
            <p:cNvSpPr/>
            <p:nvPr/>
          </p:nvSpPr>
          <p:spPr>
            <a:xfrm>
              <a:off x="9595076" y="6143674"/>
              <a:ext cx="2357438" cy="536577"/>
            </a:xfrm>
            <a:prstGeom prst="rect">
              <a:avLst/>
            </a:prstGeom>
            <a:solidFill>
              <a:srgbClr val="A6A6A6">
                <a:alpha val="38823"/>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134" name="Google Shape;134;p4"/>
            <p:cNvSpPr txBox="1"/>
            <p:nvPr/>
          </p:nvSpPr>
          <p:spPr>
            <a:xfrm>
              <a:off x="9595076" y="6143673"/>
              <a:ext cx="1879600" cy="538168"/>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Aqua trampoline</a:t>
              </a:r>
              <a:endParaRPr sz="2800" b="0" i="0" u="none" strike="noStrike" cap="none">
                <a:solidFill>
                  <a:schemeClr val="dk1"/>
                </a:solidFill>
                <a:latin typeface="Arial"/>
                <a:ea typeface="Arial"/>
                <a:cs typeface="Arial"/>
                <a:sym typeface="Arial"/>
              </a:endParaRPr>
            </a:p>
          </p:txBody>
        </p:sp>
        <p:sp>
          <p:nvSpPr>
            <p:cNvPr id="135" name="Google Shape;135;p4"/>
            <p:cNvSpPr txBox="1"/>
            <p:nvPr/>
          </p:nvSpPr>
          <p:spPr>
            <a:xfrm>
              <a:off x="11523889" y="6246853"/>
              <a:ext cx="339725" cy="341310"/>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Arial"/>
                <a:ea typeface="Arial"/>
                <a:cs typeface="Arial"/>
                <a:sym typeface="Arial"/>
              </a:endParaRPr>
            </a:p>
          </p:txBody>
        </p:sp>
        <p:sp>
          <p:nvSpPr>
            <p:cNvPr id="136" name="Google Shape;136;p4"/>
            <p:cNvSpPr/>
            <p:nvPr/>
          </p:nvSpPr>
          <p:spPr>
            <a:xfrm>
              <a:off x="9588726" y="4100558"/>
              <a:ext cx="2357438" cy="534988"/>
            </a:xfrm>
            <a:prstGeom prst="rect">
              <a:avLst/>
            </a:prstGeom>
            <a:solidFill>
              <a:srgbClr val="A6A6A6">
                <a:alpha val="38823"/>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137" name="Google Shape;137;p4"/>
            <p:cNvSpPr txBox="1"/>
            <p:nvPr/>
          </p:nvSpPr>
          <p:spPr>
            <a:xfrm>
              <a:off x="10293608" y="4226068"/>
              <a:ext cx="1171543" cy="538168"/>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Troop Snorkeling</a:t>
              </a:r>
              <a:endParaRPr sz="2800" b="0" i="0" u="none" strike="noStrike" cap="none">
                <a:solidFill>
                  <a:schemeClr val="dk1"/>
                </a:solidFill>
                <a:latin typeface="Arial"/>
                <a:ea typeface="Arial"/>
                <a:cs typeface="Arial"/>
                <a:sym typeface="Arial"/>
              </a:endParaRPr>
            </a:p>
          </p:txBody>
        </p:sp>
        <p:sp>
          <p:nvSpPr>
            <p:cNvPr id="138" name="Google Shape;138;p4"/>
            <p:cNvSpPr txBox="1"/>
            <p:nvPr/>
          </p:nvSpPr>
          <p:spPr>
            <a:xfrm>
              <a:off x="11514364" y="4203737"/>
              <a:ext cx="341312" cy="339723"/>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Arial"/>
                <a:ea typeface="Arial"/>
                <a:cs typeface="Arial"/>
                <a:sym typeface="Arial"/>
              </a:endParaRPr>
            </a:p>
          </p:txBody>
        </p:sp>
        <p:sp>
          <p:nvSpPr>
            <p:cNvPr id="139" name="Google Shape;139;p4"/>
            <p:cNvSpPr/>
            <p:nvPr/>
          </p:nvSpPr>
          <p:spPr>
            <a:xfrm>
              <a:off x="9588726" y="3567161"/>
              <a:ext cx="2357438" cy="536577"/>
            </a:xfrm>
            <a:prstGeom prst="rect">
              <a:avLst/>
            </a:prstGeom>
            <a:solidFill>
              <a:srgbClr val="A6A6A6">
                <a:alpha val="38823"/>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140" name="Google Shape;140;p4"/>
            <p:cNvSpPr txBox="1"/>
            <p:nvPr/>
          </p:nvSpPr>
          <p:spPr>
            <a:xfrm>
              <a:off x="10673194" y="3699012"/>
              <a:ext cx="791957" cy="538168"/>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Troop Swim</a:t>
              </a:r>
              <a:endParaRPr sz="2800" b="0" i="0" u="none" strike="noStrike" cap="none">
                <a:solidFill>
                  <a:schemeClr val="dk1"/>
                </a:solidFill>
                <a:latin typeface="Arial"/>
                <a:ea typeface="Arial"/>
                <a:cs typeface="Arial"/>
                <a:sym typeface="Arial"/>
              </a:endParaRPr>
            </a:p>
          </p:txBody>
        </p:sp>
        <p:sp>
          <p:nvSpPr>
            <p:cNvPr id="141" name="Google Shape;141;p4"/>
            <p:cNvSpPr txBox="1"/>
            <p:nvPr/>
          </p:nvSpPr>
          <p:spPr>
            <a:xfrm>
              <a:off x="11514364" y="3676687"/>
              <a:ext cx="341312" cy="339723"/>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0">
              <a:lnSpc>
                <a:spcPct val="85000"/>
              </a:lnSpc>
              <a:spcBef>
                <a:spcPts val="0"/>
              </a:spcBef>
              <a:spcAft>
                <a:spcPts val="0"/>
              </a:spcAft>
              <a:buClr>
                <a:schemeClr val="lt2"/>
              </a:buClr>
              <a:buSzPts val="4000"/>
              <a:buFont typeface="Arial"/>
              <a:buNone/>
            </a:pPr>
            <a:r>
              <a:rPr lang="en-US" dirty="0"/>
              <a:t>TROOP ACTIVITIES</a:t>
            </a:r>
            <a:endParaRPr dirty="0"/>
          </a:p>
        </p:txBody>
      </p:sp>
      <p:grpSp>
        <p:nvGrpSpPr>
          <p:cNvPr id="147" name="Google Shape;147;p5"/>
          <p:cNvGrpSpPr/>
          <p:nvPr/>
        </p:nvGrpSpPr>
        <p:grpSpPr>
          <a:xfrm>
            <a:off x="876300" y="1110343"/>
            <a:ext cx="10439402" cy="5577839"/>
            <a:chOff x="-1588" y="-1588"/>
            <a:chExt cx="7346951" cy="3935413"/>
          </a:xfrm>
        </p:grpSpPr>
        <p:pic>
          <p:nvPicPr>
            <p:cNvPr id="148" name="Google Shape;148;p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6988" y="2044700"/>
              <a:ext cx="2359025" cy="1885950"/>
            </a:xfrm>
            <a:prstGeom prst="rect">
              <a:avLst/>
            </a:prstGeom>
            <a:noFill/>
            <a:ln>
              <a:noFill/>
            </a:ln>
          </p:spPr>
        </p:pic>
        <p:pic>
          <p:nvPicPr>
            <p:cNvPr id="149" name="Google Shape;149;p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506663" y="3175"/>
              <a:ext cx="2360612" cy="1895475"/>
            </a:xfrm>
            <a:prstGeom prst="rect">
              <a:avLst/>
            </a:prstGeom>
            <a:noFill/>
            <a:ln>
              <a:noFill/>
            </a:ln>
          </p:spPr>
        </p:pic>
        <p:pic>
          <p:nvPicPr>
            <p:cNvPr id="150" name="Google Shape;150;p5"/>
            <p:cNvPicPr preferRelativeResize="0"/>
            <p:nvPr/>
          </p:nvPicPr>
          <p:blipFill rotWithShape="1">
            <a:blip r:embed="rId5">
              <a:alphaModFix/>
            </a:blip>
            <a:srcRect/>
            <a:stretch/>
          </p:blipFill>
          <p:spPr>
            <a:xfrm>
              <a:off x="1588" y="-1588"/>
              <a:ext cx="2359025" cy="1887538"/>
            </a:xfrm>
            <a:prstGeom prst="rect">
              <a:avLst/>
            </a:prstGeom>
            <a:noFill/>
            <a:ln>
              <a:noFill/>
            </a:ln>
          </p:spPr>
        </p:pic>
        <p:pic>
          <p:nvPicPr>
            <p:cNvPr id="151" name="Google Shape;151;p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508250" y="2046288"/>
              <a:ext cx="2359025" cy="1887537"/>
            </a:xfrm>
            <a:prstGeom prst="rect">
              <a:avLst/>
            </a:prstGeom>
            <a:noFill/>
            <a:ln>
              <a:noFill/>
            </a:ln>
          </p:spPr>
        </p:pic>
        <p:pic>
          <p:nvPicPr>
            <p:cNvPr id="152" name="Google Shape;152;p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984750" y="2044700"/>
              <a:ext cx="2359025" cy="1885950"/>
            </a:xfrm>
            <a:prstGeom prst="rect">
              <a:avLst/>
            </a:prstGeom>
            <a:noFill/>
            <a:ln>
              <a:noFill/>
            </a:ln>
          </p:spPr>
        </p:pic>
        <p:pic>
          <p:nvPicPr>
            <p:cNvPr id="153" name="Google Shape;153;p5"/>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984750" y="-1588"/>
              <a:ext cx="2359025" cy="1887538"/>
            </a:xfrm>
            <a:prstGeom prst="rect">
              <a:avLst/>
            </a:prstGeom>
            <a:noFill/>
            <a:ln>
              <a:noFill/>
            </a:ln>
          </p:spPr>
        </p:pic>
        <p:sp>
          <p:nvSpPr>
            <p:cNvPr id="154" name="Google Shape;154;p5"/>
            <p:cNvSpPr/>
            <p:nvPr/>
          </p:nvSpPr>
          <p:spPr>
            <a:xfrm>
              <a:off x="2509838" y="1344613"/>
              <a:ext cx="2357437" cy="536575"/>
            </a:xfrm>
            <a:prstGeom prst="rect">
              <a:avLst/>
            </a:prstGeom>
            <a:solidFill>
              <a:srgbClr val="A6A6A6">
                <a:alpha val="38823"/>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155" name="Google Shape;155;p5"/>
            <p:cNvSpPr txBox="1"/>
            <p:nvPr/>
          </p:nvSpPr>
          <p:spPr>
            <a:xfrm>
              <a:off x="2509838" y="1344613"/>
              <a:ext cx="1879600" cy="538162"/>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Archery shooting</a:t>
              </a:r>
              <a:endParaRPr sz="2800" b="0" i="0" u="none" strike="noStrike" cap="none">
                <a:solidFill>
                  <a:schemeClr val="dk1"/>
                </a:solidFill>
                <a:latin typeface="Arial"/>
                <a:ea typeface="Arial"/>
                <a:cs typeface="Arial"/>
                <a:sym typeface="Arial"/>
              </a:endParaRPr>
            </a:p>
          </p:txBody>
        </p:sp>
        <p:sp>
          <p:nvSpPr>
            <p:cNvPr id="156" name="Google Shape;156;p5"/>
            <p:cNvSpPr txBox="1"/>
            <p:nvPr/>
          </p:nvSpPr>
          <p:spPr>
            <a:xfrm>
              <a:off x="4438650" y="1447800"/>
              <a:ext cx="339725" cy="339725"/>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Arial"/>
                <a:ea typeface="Arial"/>
                <a:cs typeface="Arial"/>
                <a:sym typeface="Arial"/>
              </a:endParaRPr>
            </a:p>
          </p:txBody>
        </p:sp>
        <p:sp>
          <p:nvSpPr>
            <p:cNvPr id="157" name="Google Shape;157;p5"/>
            <p:cNvSpPr/>
            <p:nvPr/>
          </p:nvSpPr>
          <p:spPr>
            <a:xfrm>
              <a:off x="-1588" y="1344613"/>
              <a:ext cx="2357438" cy="536575"/>
            </a:xfrm>
            <a:prstGeom prst="rect">
              <a:avLst/>
            </a:prstGeom>
            <a:solidFill>
              <a:srgbClr val="A6A6A6">
                <a:alpha val="38823"/>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158" name="Google Shape;158;p5"/>
            <p:cNvSpPr txBox="1"/>
            <p:nvPr/>
          </p:nvSpPr>
          <p:spPr>
            <a:xfrm>
              <a:off x="28575" y="1344613"/>
              <a:ext cx="1879600" cy="538162"/>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Troop climb</a:t>
              </a:r>
              <a:endParaRPr sz="2800" b="0" i="0" u="none" strike="noStrike" cap="none">
                <a:solidFill>
                  <a:schemeClr val="dk1"/>
                </a:solidFill>
                <a:latin typeface="Arial"/>
                <a:ea typeface="Arial"/>
                <a:cs typeface="Arial"/>
                <a:sym typeface="Arial"/>
              </a:endParaRPr>
            </a:p>
          </p:txBody>
        </p:sp>
        <p:sp>
          <p:nvSpPr>
            <p:cNvPr id="159" name="Google Shape;159;p5"/>
            <p:cNvSpPr txBox="1"/>
            <p:nvPr/>
          </p:nvSpPr>
          <p:spPr>
            <a:xfrm>
              <a:off x="1957388" y="1447800"/>
              <a:ext cx="339725" cy="339725"/>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Arial"/>
                <a:ea typeface="Arial"/>
                <a:cs typeface="Arial"/>
                <a:sym typeface="Arial"/>
              </a:endParaRPr>
            </a:p>
          </p:txBody>
        </p:sp>
        <p:sp>
          <p:nvSpPr>
            <p:cNvPr id="160" name="Google Shape;160;p5"/>
            <p:cNvSpPr/>
            <p:nvPr/>
          </p:nvSpPr>
          <p:spPr>
            <a:xfrm>
              <a:off x="4987925" y="1341438"/>
              <a:ext cx="2357438" cy="536575"/>
            </a:xfrm>
            <a:prstGeom prst="rect">
              <a:avLst/>
            </a:prstGeom>
            <a:solidFill>
              <a:srgbClr val="A6A6A6">
                <a:alpha val="38823"/>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161" name="Google Shape;161;p5"/>
            <p:cNvSpPr txBox="1"/>
            <p:nvPr/>
          </p:nvSpPr>
          <p:spPr>
            <a:xfrm>
              <a:off x="4987925" y="1341438"/>
              <a:ext cx="1879600" cy="538162"/>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Rifle shooting</a:t>
              </a:r>
              <a:endParaRPr sz="2800" b="0" i="0" u="none" strike="noStrike" cap="none">
                <a:solidFill>
                  <a:schemeClr val="dk1"/>
                </a:solidFill>
                <a:latin typeface="Arial"/>
                <a:ea typeface="Arial"/>
                <a:cs typeface="Arial"/>
                <a:sym typeface="Arial"/>
              </a:endParaRPr>
            </a:p>
          </p:txBody>
        </p:sp>
        <p:sp>
          <p:nvSpPr>
            <p:cNvPr id="162" name="Google Shape;162;p5"/>
            <p:cNvSpPr txBox="1"/>
            <p:nvPr/>
          </p:nvSpPr>
          <p:spPr>
            <a:xfrm>
              <a:off x="6916738" y="1444625"/>
              <a:ext cx="339725" cy="341313"/>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Arial"/>
                <a:ea typeface="Arial"/>
                <a:cs typeface="Arial"/>
                <a:sym typeface="Arial"/>
              </a:endParaRPr>
            </a:p>
          </p:txBody>
        </p:sp>
        <p:sp>
          <p:nvSpPr>
            <p:cNvPr id="163" name="Google Shape;163;p5"/>
            <p:cNvSpPr/>
            <p:nvPr/>
          </p:nvSpPr>
          <p:spPr>
            <a:xfrm>
              <a:off x="2503488" y="3394075"/>
              <a:ext cx="2359025" cy="534988"/>
            </a:xfrm>
            <a:prstGeom prst="rect">
              <a:avLst/>
            </a:prstGeom>
            <a:solidFill>
              <a:srgbClr val="A6A6A6">
                <a:alpha val="38823"/>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164" name="Google Shape;164;p5"/>
            <p:cNvSpPr txBox="1"/>
            <p:nvPr/>
          </p:nvSpPr>
          <p:spPr>
            <a:xfrm>
              <a:off x="2503488" y="3394075"/>
              <a:ext cx="1879600" cy="536575"/>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Tomahawk throwing</a:t>
              </a:r>
              <a:endParaRPr sz="2800" b="0" i="0" u="none" strike="noStrike" cap="none">
                <a:solidFill>
                  <a:schemeClr val="dk1"/>
                </a:solidFill>
                <a:latin typeface="Arial"/>
                <a:ea typeface="Arial"/>
                <a:cs typeface="Arial"/>
                <a:sym typeface="Arial"/>
              </a:endParaRPr>
            </a:p>
          </p:txBody>
        </p:sp>
        <p:sp>
          <p:nvSpPr>
            <p:cNvPr id="165" name="Google Shape;165;p5"/>
            <p:cNvSpPr txBox="1"/>
            <p:nvPr/>
          </p:nvSpPr>
          <p:spPr>
            <a:xfrm>
              <a:off x="4432300" y="3495675"/>
              <a:ext cx="341313" cy="341313"/>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Arial"/>
                <a:ea typeface="Arial"/>
                <a:cs typeface="Arial"/>
                <a:sym typeface="Arial"/>
              </a:endParaRPr>
            </a:p>
          </p:txBody>
        </p:sp>
        <p:sp>
          <p:nvSpPr>
            <p:cNvPr id="166" name="Google Shape;166;p5"/>
            <p:cNvSpPr/>
            <p:nvPr/>
          </p:nvSpPr>
          <p:spPr>
            <a:xfrm>
              <a:off x="22225" y="3394075"/>
              <a:ext cx="2359025" cy="534988"/>
            </a:xfrm>
            <a:prstGeom prst="rect">
              <a:avLst/>
            </a:prstGeom>
            <a:solidFill>
              <a:srgbClr val="A6A6A6">
                <a:alpha val="38823"/>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167" name="Google Shape;167;p5"/>
            <p:cNvSpPr txBox="1"/>
            <p:nvPr/>
          </p:nvSpPr>
          <p:spPr>
            <a:xfrm>
              <a:off x="22225" y="3394075"/>
              <a:ext cx="1879600" cy="536575"/>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Conservation project</a:t>
              </a:r>
              <a:endParaRPr sz="2800" b="0" i="0" u="none" strike="noStrike" cap="none">
                <a:solidFill>
                  <a:schemeClr val="dk1"/>
                </a:solidFill>
                <a:latin typeface="Arial"/>
                <a:ea typeface="Arial"/>
                <a:cs typeface="Arial"/>
                <a:sym typeface="Arial"/>
              </a:endParaRPr>
            </a:p>
          </p:txBody>
        </p:sp>
        <p:sp>
          <p:nvSpPr>
            <p:cNvPr id="168" name="Google Shape;168;p5"/>
            <p:cNvSpPr txBox="1"/>
            <p:nvPr/>
          </p:nvSpPr>
          <p:spPr>
            <a:xfrm>
              <a:off x="1951038" y="3495675"/>
              <a:ext cx="341312" cy="341313"/>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Arial"/>
                <a:ea typeface="Arial"/>
                <a:cs typeface="Arial"/>
                <a:sym typeface="Arial"/>
              </a:endParaRPr>
            </a:p>
          </p:txBody>
        </p:sp>
        <p:sp>
          <p:nvSpPr>
            <p:cNvPr id="169" name="Google Shape;169;p5"/>
            <p:cNvSpPr/>
            <p:nvPr/>
          </p:nvSpPr>
          <p:spPr>
            <a:xfrm>
              <a:off x="4981575" y="3390900"/>
              <a:ext cx="2357438" cy="536575"/>
            </a:xfrm>
            <a:prstGeom prst="rect">
              <a:avLst/>
            </a:prstGeom>
            <a:solidFill>
              <a:srgbClr val="A6A6A6">
                <a:alpha val="39215"/>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170" name="Google Shape;170;p5"/>
            <p:cNvSpPr txBox="1"/>
            <p:nvPr/>
          </p:nvSpPr>
          <p:spPr>
            <a:xfrm>
              <a:off x="4981575" y="3390900"/>
              <a:ext cx="1879600" cy="538163"/>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Voyageur canoe</a:t>
              </a:r>
              <a:endParaRPr sz="2800" b="0" i="0" u="none" strike="noStrike" cap="none">
                <a:solidFill>
                  <a:schemeClr val="dk1"/>
                </a:solidFill>
                <a:latin typeface="Arial"/>
                <a:ea typeface="Arial"/>
                <a:cs typeface="Arial"/>
                <a:sym typeface="Arial"/>
              </a:endParaRPr>
            </a:p>
          </p:txBody>
        </p:sp>
        <p:sp>
          <p:nvSpPr>
            <p:cNvPr id="171" name="Google Shape;171;p5"/>
            <p:cNvSpPr txBox="1"/>
            <p:nvPr/>
          </p:nvSpPr>
          <p:spPr>
            <a:xfrm>
              <a:off x="6910388" y="3494088"/>
              <a:ext cx="341312" cy="339725"/>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0">
              <a:lnSpc>
                <a:spcPct val="85000"/>
              </a:lnSpc>
              <a:spcBef>
                <a:spcPts val="0"/>
              </a:spcBef>
              <a:spcAft>
                <a:spcPts val="0"/>
              </a:spcAft>
              <a:buClr>
                <a:schemeClr val="lt2"/>
              </a:buClr>
              <a:buSzPts val="4000"/>
              <a:buFont typeface="Arial"/>
              <a:buNone/>
            </a:pPr>
            <a:r>
              <a:rPr lang="en-US"/>
              <a:t>TROOP ACTIVITIES</a:t>
            </a:r>
            <a:endParaRPr/>
          </a:p>
        </p:txBody>
      </p:sp>
      <p:grpSp>
        <p:nvGrpSpPr>
          <p:cNvPr id="177" name="Google Shape;177;p6"/>
          <p:cNvGrpSpPr/>
          <p:nvPr/>
        </p:nvGrpSpPr>
        <p:grpSpPr>
          <a:xfrm>
            <a:off x="1505527" y="1110343"/>
            <a:ext cx="9140964" cy="5621835"/>
            <a:chOff x="-1588" y="-1588"/>
            <a:chExt cx="7316788" cy="5327651"/>
          </a:xfrm>
        </p:grpSpPr>
        <p:pic>
          <p:nvPicPr>
            <p:cNvPr id="178" name="Google Shape;178;p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88" y="-1588"/>
              <a:ext cx="2359026" cy="1887538"/>
            </a:xfrm>
            <a:prstGeom prst="rect">
              <a:avLst/>
            </a:prstGeom>
            <a:noFill/>
            <a:ln>
              <a:noFill/>
            </a:ln>
          </p:spPr>
        </p:pic>
        <p:pic>
          <p:nvPicPr>
            <p:cNvPr id="179" name="Google Shape;179;p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478088" y="1588"/>
              <a:ext cx="2359025" cy="1885950"/>
            </a:xfrm>
            <a:prstGeom prst="rect">
              <a:avLst/>
            </a:prstGeom>
            <a:noFill/>
            <a:ln>
              <a:noFill/>
            </a:ln>
          </p:spPr>
        </p:pic>
        <p:pic>
          <p:nvPicPr>
            <p:cNvPr id="180" name="Google Shape;180;p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956175" y="-1588"/>
              <a:ext cx="2359025" cy="1887538"/>
            </a:xfrm>
            <a:prstGeom prst="rect">
              <a:avLst/>
            </a:prstGeom>
            <a:noFill/>
            <a:ln>
              <a:noFill/>
            </a:ln>
          </p:spPr>
        </p:pic>
        <p:sp>
          <p:nvSpPr>
            <p:cNvPr id="181" name="Google Shape;181;p6"/>
            <p:cNvSpPr txBox="1"/>
            <p:nvPr/>
          </p:nvSpPr>
          <p:spPr>
            <a:xfrm>
              <a:off x="-1588" y="1882775"/>
              <a:ext cx="2359026" cy="722313"/>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Have everyone in your troop tie dye a shirt, handkerchief or other item. White shirts with Tomahawk logos are available in the trading post.</a:t>
              </a:r>
              <a:endParaRPr sz="2800" b="0" i="0" u="none" strike="noStrike" cap="none">
                <a:solidFill>
                  <a:schemeClr val="dk1"/>
                </a:solidFill>
                <a:latin typeface="Arial"/>
                <a:ea typeface="Arial"/>
                <a:cs typeface="Arial"/>
                <a:sym typeface="Arial"/>
              </a:endParaRPr>
            </a:p>
          </p:txBody>
        </p:sp>
        <p:sp>
          <p:nvSpPr>
            <p:cNvPr id="182" name="Google Shape;182;p6"/>
            <p:cNvSpPr txBox="1"/>
            <p:nvPr/>
          </p:nvSpPr>
          <p:spPr>
            <a:xfrm>
              <a:off x="2478088" y="1882775"/>
              <a:ext cx="2359025" cy="722313"/>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Choose from canoes, kayaks, row boats or paddle boards for this troop activity. Go to the other side of the lake, fish or play boat tag.</a:t>
              </a:r>
              <a:endParaRPr sz="2800" b="0" i="0" u="none" strike="noStrike" cap="none">
                <a:solidFill>
                  <a:schemeClr val="dk1"/>
                </a:solidFill>
                <a:latin typeface="Arial"/>
                <a:ea typeface="Arial"/>
                <a:cs typeface="Arial"/>
                <a:sym typeface="Arial"/>
              </a:endParaRPr>
            </a:p>
          </p:txBody>
        </p:sp>
        <p:sp>
          <p:nvSpPr>
            <p:cNvPr id="183" name="Google Shape;183;p6"/>
            <p:cNvSpPr txBox="1"/>
            <p:nvPr/>
          </p:nvSpPr>
          <p:spPr>
            <a:xfrm>
              <a:off x="4956175" y="1882775"/>
              <a:ext cx="2359025" cy="722313"/>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Want to grow stronger as a patrol and troop? Play games that challenge your communication, team work, and cooperation skills. </a:t>
              </a:r>
              <a:endParaRPr sz="2800" b="0" i="0" u="none" strike="noStrike" cap="none">
                <a:solidFill>
                  <a:schemeClr val="dk1"/>
                </a:solidFill>
                <a:latin typeface="Arial"/>
                <a:ea typeface="Arial"/>
                <a:cs typeface="Arial"/>
                <a:sym typeface="Arial"/>
              </a:endParaRPr>
            </a:p>
          </p:txBody>
        </p:sp>
        <p:pic>
          <p:nvPicPr>
            <p:cNvPr id="184" name="Google Shape;184;p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588" y="2717800"/>
              <a:ext cx="2359026" cy="1887538"/>
            </a:xfrm>
            <a:prstGeom prst="rect">
              <a:avLst/>
            </a:prstGeom>
            <a:noFill/>
            <a:ln>
              <a:noFill/>
            </a:ln>
          </p:spPr>
        </p:pic>
        <p:pic>
          <p:nvPicPr>
            <p:cNvPr id="185" name="Google Shape;185;p6"/>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478088" y="2720975"/>
              <a:ext cx="2359025" cy="1887538"/>
            </a:xfrm>
            <a:prstGeom prst="rect">
              <a:avLst/>
            </a:prstGeom>
            <a:noFill/>
            <a:ln>
              <a:noFill/>
            </a:ln>
          </p:spPr>
        </p:pic>
        <p:pic>
          <p:nvPicPr>
            <p:cNvPr id="186" name="Google Shape;186;p6"/>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956175" y="2719388"/>
              <a:ext cx="2359025" cy="1885950"/>
            </a:xfrm>
            <a:prstGeom prst="rect">
              <a:avLst/>
            </a:prstGeom>
            <a:noFill/>
            <a:ln>
              <a:noFill/>
            </a:ln>
          </p:spPr>
        </p:pic>
        <p:sp>
          <p:nvSpPr>
            <p:cNvPr id="187" name="Google Shape;187;p6"/>
            <p:cNvSpPr txBox="1"/>
            <p:nvPr/>
          </p:nvSpPr>
          <p:spPr>
            <a:xfrm>
              <a:off x="-1588" y="4603750"/>
              <a:ext cx="2359026" cy="722313"/>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Scheduled for two hours. Rides will be an hour long, but travel/prep time is needed on either end of ride. Rides are $20 per person. </a:t>
              </a:r>
              <a:endParaRPr sz="2800" b="0" i="0" u="none" strike="noStrike" cap="none">
                <a:solidFill>
                  <a:schemeClr val="dk1"/>
                </a:solidFill>
                <a:latin typeface="Arial"/>
                <a:ea typeface="Arial"/>
                <a:cs typeface="Arial"/>
                <a:sym typeface="Arial"/>
              </a:endParaRPr>
            </a:p>
          </p:txBody>
        </p:sp>
        <p:sp>
          <p:nvSpPr>
            <p:cNvPr id="188" name="Google Shape;188;p6"/>
            <p:cNvSpPr txBox="1"/>
            <p:nvPr/>
          </p:nvSpPr>
          <p:spPr>
            <a:xfrm>
              <a:off x="2478088" y="4603750"/>
              <a:ext cx="2359025" cy="722313"/>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Grab a bike from the Berglund Center and find the Bison by bike. Ride down to the Fire Tower and return for a tour on the history exhibit. </a:t>
              </a:r>
              <a:endParaRPr sz="2800" b="0" i="0" u="none" strike="noStrike" cap="none">
                <a:solidFill>
                  <a:schemeClr val="dk1"/>
                </a:solidFill>
                <a:latin typeface="Arial"/>
                <a:ea typeface="Arial"/>
                <a:cs typeface="Arial"/>
                <a:sym typeface="Arial"/>
              </a:endParaRPr>
            </a:p>
          </p:txBody>
        </p:sp>
        <p:sp>
          <p:nvSpPr>
            <p:cNvPr id="189" name="Google Shape;189;p6"/>
            <p:cNvSpPr txBox="1"/>
            <p:nvPr/>
          </p:nvSpPr>
          <p:spPr>
            <a:xfrm>
              <a:off x="4956175" y="4603750"/>
              <a:ext cx="2359025" cy="722313"/>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Play the 18 hole Tomahawk disc golf course. Or play 9 holes before or after a bike tour.</a:t>
              </a:r>
              <a:endParaRPr sz="2800" b="0" i="0" u="none" strike="noStrike" cap="none">
                <a:solidFill>
                  <a:schemeClr val="dk1"/>
                </a:solidFill>
                <a:latin typeface="Arial"/>
                <a:ea typeface="Arial"/>
                <a:cs typeface="Arial"/>
                <a:sym typeface="Arial"/>
              </a:endParaRPr>
            </a:p>
          </p:txBody>
        </p:sp>
        <p:sp>
          <p:nvSpPr>
            <p:cNvPr id="190" name="Google Shape;190;p6"/>
            <p:cNvSpPr/>
            <p:nvPr/>
          </p:nvSpPr>
          <p:spPr>
            <a:xfrm>
              <a:off x="2479675" y="1350963"/>
              <a:ext cx="2357438" cy="534987"/>
            </a:xfrm>
            <a:prstGeom prst="rect">
              <a:avLst/>
            </a:prstGeom>
            <a:solidFill>
              <a:srgbClr val="A6A6A6">
                <a:alpha val="38823"/>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191" name="Google Shape;191;p6"/>
            <p:cNvSpPr txBox="1"/>
            <p:nvPr/>
          </p:nvSpPr>
          <p:spPr>
            <a:xfrm>
              <a:off x="2479675" y="1350963"/>
              <a:ext cx="1879600" cy="536575"/>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Troop Boating</a:t>
              </a:r>
              <a:endParaRPr sz="2800" b="0" i="0" u="none" strike="noStrike" cap="none">
                <a:solidFill>
                  <a:schemeClr val="dk1"/>
                </a:solidFill>
                <a:latin typeface="Arial"/>
                <a:ea typeface="Arial"/>
                <a:cs typeface="Arial"/>
                <a:sym typeface="Arial"/>
              </a:endParaRPr>
            </a:p>
          </p:txBody>
        </p:sp>
        <p:sp>
          <p:nvSpPr>
            <p:cNvPr id="192" name="Google Shape;192;p6"/>
            <p:cNvSpPr txBox="1"/>
            <p:nvPr/>
          </p:nvSpPr>
          <p:spPr>
            <a:xfrm>
              <a:off x="4408488" y="1452563"/>
              <a:ext cx="339725" cy="341312"/>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Arial"/>
                <a:ea typeface="Arial"/>
                <a:cs typeface="Arial"/>
                <a:sym typeface="Arial"/>
              </a:endParaRPr>
            </a:p>
          </p:txBody>
        </p:sp>
        <p:sp>
          <p:nvSpPr>
            <p:cNvPr id="193" name="Google Shape;193;p6"/>
            <p:cNvSpPr/>
            <p:nvPr/>
          </p:nvSpPr>
          <p:spPr>
            <a:xfrm>
              <a:off x="-1588" y="1350963"/>
              <a:ext cx="2357438" cy="534987"/>
            </a:xfrm>
            <a:prstGeom prst="rect">
              <a:avLst/>
            </a:prstGeom>
            <a:solidFill>
              <a:srgbClr val="A6A6A6">
                <a:alpha val="38823"/>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194" name="Google Shape;194;p6"/>
            <p:cNvSpPr txBox="1"/>
            <p:nvPr/>
          </p:nvSpPr>
          <p:spPr>
            <a:xfrm>
              <a:off x="-1588" y="1350963"/>
              <a:ext cx="1879601" cy="536575"/>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TIE DYE T-SHIRT MAKING</a:t>
              </a:r>
              <a:endParaRPr sz="2800" b="0" i="0" u="none" strike="noStrike" cap="none">
                <a:solidFill>
                  <a:schemeClr val="dk1"/>
                </a:solidFill>
                <a:latin typeface="Arial"/>
                <a:ea typeface="Arial"/>
                <a:cs typeface="Arial"/>
                <a:sym typeface="Arial"/>
              </a:endParaRPr>
            </a:p>
          </p:txBody>
        </p:sp>
        <p:sp>
          <p:nvSpPr>
            <p:cNvPr id="195" name="Google Shape;195;p6"/>
            <p:cNvSpPr txBox="1"/>
            <p:nvPr/>
          </p:nvSpPr>
          <p:spPr>
            <a:xfrm>
              <a:off x="1927225" y="1452563"/>
              <a:ext cx="339725" cy="341312"/>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Arial"/>
                <a:ea typeface="Arial"/>
                <a:cs typeface="Arial"/>
                <a:sym typeface="Arial"/>
              </a:endParaRPr>
            </a:p>
          </p:txBody>
        </p:sp>
        <p:sp>
          <p:nvSpPr>
            <p:cNvPr id="196" name="Google Shape;196;p6"/>
            <p:cNvSpPr/>
            <p:nvPr/>
          </p:nvSpPr>
          <p:spPr>
            <a:xfrm>
              <a:off x="4957763" y="1347788"/>
              <a:ext cx="2357437" cy="534987"/>
            </a:xfrm>
            <a:prstGeom prst="rect">
              <a:avLst/>
            </a:prstGeom>
            <a:solidFill>
              <a:srgbClr val="A6A6A6">
                <a:alpha val="38823"/>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197" name="Google Shape;197;p6"/>
            <p:cNvSpPr txBox="1"/>
            <p:nvPr/>
          </p:nvSpPr>
          <p:spPr>
            <a:xfrm>
              <a:off x="4957763" y="1347788"/>
              <a:ext cx="1879600" cy="538162"/>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Team building games</a:t>
              </a:r>
              <a:endParaRPr sz="2800" b="0" i="0" u="none" strike="noStrike" cap="none">
                <a:solidFill>
                  <a:schemeClr val="dk1"/>
                </a:solidFill>
                <a:latin typeface="Arial"/>
                <a:ea typeface="Arial"/>
                <a:cs typeface="Arial"/>
                <a:sym typeface="Arial"/>
              </a:endParaRPr>
            </a:p>
          </p:txBody>
        </p:sp>
        <p:sp>
          <p:nvSpPr>
            <p:cNvPr id="198" name="Google Shape;198;p6"/>
            <p:cNvSpPr txBox="1"/>
            <p:nvPr/>
          </p:nvSpPr>
          <p:spPr>
            <a:xfrm>
              <a:off x="6886575" y="1450975"/>
              <a:ext cx="339725" cy="339725"/>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Arial"/>
                <a:ea typeface="Arial"/>
                <a:cs typeface="Arial"/>
                <a:sym typeface="Arial"/>
              </a:endParaRPr>
            </a:p>
          </p:txBody>
        </p:sp>
        <p:sp>
          <p:nvSpPr>
            <p:cNvPr id="199" name="Google Shape;199;p6"/>
            <p:cNvSpPr/>
            <p:nvPr/>
          </p:nvSpPr>
          <p:spPr>
            <a:xfrm>
              <a:off x="4956175" y="4062413"/>
              <a:ext cx="2357438" cy="536575"/>
            </a:xfrm>
            <a:prstGeom prst="rect">
              <a:avLst/>
            </a:prstGeom>
            <a:solidFill>
              <a:srgbClr val="A6A6A6">
                <a:alpha val="38823"/>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200" name="Google Shape;200;p6"/>
            <p:cNvSpPr txBox="1"/>
            <p:nvPr/>
          </p:nvSpPr>
          <p:spPr>
            <a:xfrm>
              <a:off x="4956175" y="4062413"/>
              <a:ext cx="1879600" cy="538162"/>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Disc golf</a:t>
              </a:r>
              <a:endParaRPr sz="2800" b="0" i="0" u="none" strike="noStrike" cap="none">
                <a:solidFill>
                  <a:schemeClr val="dk1"/>
                </a:solidFill>
                <a:latin typeface="Arial"/>
                <a:ea typeface="Arial"/>
                <a:cs typeface="Arial"/>
                <a:sym typeface="Arial"/>
              </a:endParaRPr>
            </a:p>
          </p:txBody>
        </p:sp>
        <p:sp>
          <p:nvSpPr>
            <p:cNvPr id="201" name="Google Shape;201;p6"/>
            <p:cNvSpPr txBox="1"/>
            <p:nvPr/>
          </p:nvSpPr>
          <p:spPr>
            <a:xfrm>
              <a:off x="6884988" y="4165600"/>
              <a:ext cx="339725" cy="339725"/>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Arial"/>
                <a:ea typeface="Arial"/>
                <a:cs typeface="Arial"/>
                <a:sym typeface="Arial"/>
              </a:endParaRPr>
            </a:p>
          </p:txBody>
        </p:sp>
        <p:sp>
          <p:nvSpPr>
            <p:cNvPr id="202" name="Google Shape;202;p6"/>
            <p:cNvSpPr/>
            <p:nvPr/>
          </p:nvSpPr>
          <p:spPr>
            <a:xfrm>
              <a:off x="2473325" y="4070350"/>
              <a:ext cx="2359025" cy="536575"/>
            </a:xfrm>
            <a:prstGeom prst="rect">
              <a:avLst/>
            </a:prstGeom>
            <a:solidFill>
              <a:srgbClr val="A6A6A6">
                <a:alpha val="38823"/>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203" name="Google Shape;203;p6"/>
            <p:cNvSpPr txBox="1"/>
            <p:nvPr/>
          </p:nvSpPr>
          <p:spPr>
            <a:xfrm>
              <a:off x="2476500" y="4070350"/>
              <a:ext cx="1876425" cy="538163"/>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1800"/>
                <a:buFont typeface="Oswald"/>
                <a:buNone/>
              </a:pPr>
              <a:r>
                <a:rPr lang="en-US" sz="1800" b="1" i="0" u="none" strike="noStrike" cap="none">
                  <a:solidFill>
                    <a:srgbClr val="FFFFFF"/>
                  </a:solidFill>
                  <a:latin typeface="Oswald"/>
                  <a:ea typeface="Oswald"/>
                  <a:cs typeface="Oswald"/>
                  <a:sym typeface="Oswald"/>
                </a:rPr>
                <a:t>Bison, Fire Tower,</a:t>
              </a:r>
              <a:br>
                <a:rPr lang="en-US" sz="1800" b="1" i="0" u="none" strike="noStrike" cap="none">
                  <a:solidFill>
                    <a:srgbClr val="FFFFFF"/>
                  </a:solidFill>
                  <a:latin typeface="Oswald"/>
                  <a:ea typeface="Oswald"/>
                  <a:cs typeface="Oswald"/>
                  <a:sym typeface="Oswald"/>
                </a:rPr>
              </a:br>
              <a:r>
                <a:rPr lang="en-US" sz="1800" b="1" i="0" u="none" strike="noStrike" cap="none">
                  <a:solidFill>
                    <a:srgbClr val="FFFFFF"/>
                  </a:solidFill>
                  <a:latin typeface="Oswald"/>
                  <a:ea typeface="Oswald"/>
                  <a:cs typeface="Oswald"/>
                  <a:sym typeface="Oswald"/>
                </a:rPr>
                <a:t>History &amp; Bike Tour</a:t>
              </a:r>
              <a:endParaRPr sz="2000" b="0" i="0" u="none" strike="noStrike" cap="none">
                <a:solidFill>
                  <a:schemeClr val="dk1"/>
                </a:solidFill>
                <a:latin typeface="Arial"/>
                <a:ea typeface="Arial"/>
                <a:cs typeface="Arial"/>
                <a:sym typeface="Arial"/>
              </a:endParaRPr>
            </a:p>
          </p:txBody>
        </p:sp>
        <p:sp>
          <p:nvSpPr>
            <p:cNvPr id="204" name="Google Shape;204;p6"/>
            <p:cNvSpPr txBox="1"/>
            <p:nvPr/>
          </p:nvSpPr>
          <p:spPr>
            <a:xfrm>
              <a:off x="4402138" y="4173538"/>
              <a:ext cx="341312" cy="339725"/>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Arial"/>
                <a:ea typeface="Arial"/>
                <a:cs typeface="Arial"/>
                <a:sym typeface="Arial"/>
              </a:endParaRPr>
            </a:p>
          </p:txBody>
        </p:sp>
        <p:sp>
          <p:nvSpPr>
            <p:cNvPr id="205" name="Google Shape;205;p6"/>
            <p:cNvSpPr/>
            <p:nvPr/>
          </p:nvSpPr>
          <p:spPr>
            <a:xfrm>
              <a:off x="-1588" y="4059238"/>
              <a:ext cx="2357438" cy="536575"/>
            </a:xfrm>
            <a:prstGeom prst="rect">
              <a:avLst/>
            </a:prstGeom>
            <a:solidFill>
              <a:srgbClr val="A6A6A6">
                <a:alpha val="38823"/>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206" name="Google Shape;206;p6"/>
            <p:cNvSpPr txBox="1"/>
            <p:nvPr/>
          </p:nvSpPr>
          <p:spPr>
            <a:xfrm>
              <a:off x="-1588" y="4059238"/>
              <a:ext cx="1879601" cy="538162"/>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Horseback ride</a:t>
              </a:r>
              <a:endParaRPr sz="2800" b="0" i="0" u="none" strike="noStrike" cap="none">
                <a:solidFill>
                  <a:schemeClr val="dk1"/>
                </a:solidFill>
                <a:latin typeface="Arial"/>
                <a:ea typeface="Arial"/>
                <a:cs typeface="Arial"/>
                <a:sym typeface="Arial"/>
              </a:endParaRPr>
            </a:p>
          </p:txBody>
        </p:sp>
        <p:sp>
          <p:nvSpPr>
            <p:cNvPr id="207" name="Google Shape;207;p6"/>
            <p:cNvSpPr txBox="1"/>
            <p:nvPr/>
          </p:nvSpPr>
          <p:spPr>
            <a:xfrm>
              <a:off x="1927225" y="4162425"/>
              <a:ext cx="339725" cy="341313"/>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0">
              <a:lnSpc>
                <a:spcPct val="85000"/>
              </a:lnSpc>
              <a:spcBef>
                <a:spcPts val="0"/>
              </a:spcBef>
              <a:spcAft>
                <a:spcPts val="0"/>
              </a:spcAft>
              <a:buClr>
                <a:schemeClr val="lt2"/>
              </a:buClr>
              <a:buSzPts val="4000"/>
              <a:buFont typeface="Arial"/>
              <a:buNone/>
            </a:pPr>
            <a:r>
              <a:rPr lang="en-US"/>
              <a:t>TROOP ACTIVITIES</a:t>
            </a:r>
            <a:endParaRPr/>
          </a:p>
        </p:txBody>
      </p:sp>
      <p:grpSp>
        <p:nvGrpSpPr>
          <p:cNvPr id="213" name="Google Shape;213;p7"/>
          <p:cNvGrpSpPr/>
          <p:nvPr/>
        </p:nvGrpSpPr>
        <p:grpSpPr>
          <a:xfrm>
            <a:off x="1615482" y="1110343"/>
            <a:ext cx="8950918" cy="5577839"/>
            <a:chOff x="189386" y="1110343"/>
            <a:chExt cx="11803109" cy="5577839"/>
          </a:xfrm>
        </p:grpSpPr>
        <p:grpSp>
          <p:nvGrpSpPr>
            <p:cNvPr id="214" name="Google Shape;214;p7"/>
            <p:cNvGrpSpPr/>
            <p:nvPr/>
          </p:nvGrpSpPr>
          <p:grpSpPr>
            <a:xfrm>
              <a:off x="199504" y="1110343"/>
              <a:ext cx="11753010" cy="2830286"/>
              <a:chOff x="199504" y="1110343"/>
              <a:chExt cx="11753010" cy="2830286"/>
            </a:xfrm>
          </p:grpSpPr>
          <p:pic>
            <p:nvPicPr>
              <p:cNvPr id="215" name="Google Shape;215;p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99504" y="1112065"/>
                <a:ext cx="3788498" cy="2046964"/>
              </a:xfrm>
              <a:prstGeom prst="rect">
                <a:avLst/>
              </a:prstGeom>
              <a:noFill/>
              <a:ln>
                <a:noFill/>
              </a:ln>
            </p:spPr>
          </p:pic>
          <p:pic>
            <p:nvPicPr>
              <p:cNvPr id="216" name="Google Shape;216;p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181761" y="1115508"/>
                <a:ext cx="3788497" cy="2046964"/>
              </a:xfrm>
              <a:prstGeom prst="rect">
                <a:avLst/>
              </a:prstGeom>
              <a:noFill/>
              <a:ln>
                <a:noFill/>
              </a:ln>
            </p:spPr>
          </p:pic>
          <p:pic>
            <p:nvPicPr>
              <p:cNvPr id="217" name="Google Shape;217;p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161467" y="1112065"/>
                <a:ext cx="3788497" cy="2046964"/>
              </a:xfrm>
              <a:prstGeom prst="rect">
                <a:avLst/>
              </a:prstGeom>
              <a:noFill/>
              <a:ln>
                <a:noFill/>
              </a:ln>
            </p:spPr>
          </p:pic>
          <p:sp>
            <p:nvSpPr>
              <p:cNvPr id="218" name="Google Shape;218;p7"/>
              <p:cNvSpPr txBox="1"/>
              <p:nvPr/>
            </p:nvSpPr>
            <p:spPr>
              <a:xfrm>
                <a:off x="199504" y="3157308"/>
                <a:ext cx="3788498" cy="783321"/>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Explore camp by GPS. Take an item from a geocache and leave an item for others to find. We provide the GPS units and instruction. </a:t>
                </a:r>
                <a:endParaRPr sz="2800" b="0" i="0" u="none" strike="noStrike" cap="none">
                  <a:solidFill>
                    <a:schemeClr val="dk1"/>
                  </a:solidFill>
                  <a:latin typeface="Arial"/>
                  <a:ea typeface="Arial"/>
                  <a:cs typeface="Arial"/>
                  <a:sym typeface="Arial"/>
                </a:endParaRPr>
              </a:p>
            </p:txBody>
          </p:sp>
          <p:sp>
            <p:nvSpPr>
              <p:cNvPr id="219" name="Google Shape;219;p7"/>
              <p:cNvSpPr txBox="1"/>
              <p:nvPr/>
            </p:nvSpPr>
            <p:spPr>
              <a:xfrm>
                <a:off x="4181761" y="3157308"/>
                <a:ext cx="3788497" cy="783321"/>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Climb 100’ in the air and see above the trees. See the Mega Tower and Long Lake. Discuss how fire towers worked to spot fires. </a:t>
                </a:r>
                <a:endParaRPr sz="2800" b="0" i="0" u="none" strike="noStrike" cap="none">
                  <a:solidFill>
                    <a:schemeClr val="dk1"/>
                  </a:solidFill>
                  <a:latin typeface="Arial"/>
                  <a:ea typeface="Arial"/>
                  <a:cs typeface="Arial"/>
                  <a:sym typeface="Arial"/>
                </a:endParaRPr>
              </a:p>
            </p:txBody>
          </p:sp>
          <p:sp>
            <p:nvSpPr>
              <p:cNvPr id="220" name="Google Shape;220;p7"/>
              <p:cNvSpPr txBox="1"/>
              <p:nvPr/>
            </p:nvSpPr>
            <p:spPr>
              <a:xfrm>
                <a:off x="8161467" y="3157308"/>
                <a:ext cx="3788497" cy="783321"/>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Create something truly unique in Handicraft. Make a Turks Head to use as a neckerchief slide or a </a:t>
                </a:r>
                <a:br>
                  <a:rPr lang="en-US" sz="1200" b="0" i="0" u="none" strike="noStrike" cap="none">
                    <a:solidFill>
                      <a:srgbClr val="000000"/>
                    </a:solidFill>
                    <a:latin typeface="Raleway"/>
                    <a:ea typeface="Raleway"/>
                    <a:cs typeface="Raleway"/>
                    <a:sym typeface="Raleway"/>
                  </a:rPr>
                </a:br>
                <a:r>
                  <a:rPr lang="en-US" sz="1200" b="0" i="0" u="none" strike="noStrike" cap="none">
                    <a:solidFill>
                      <a:srgbClr val="000000"/>
                    </a:solidFill>
                    <a:latin typeface="Raleway"/>
                    <a:ea typeface="Raleway"/>
                    <a:cs typeface="Raleway"/>
                    <a:sym typeface="Raleway"/>
                  </a:rPr>
                  <a:t>monkey fist key chain. </a:t>
                </a:r>
                <a:endParaRPr sz="2800" b="0" i="0" u="none" strike="noStrike" cap="none">
                  <a:solidFill>
                    <a:schemeClr val="dk1"/>
                  </a:solidFill>
                  <a:latin typeface="Arial"/>
                  <a:ea typeface="Arial"/>
                  <a:cs typeface="Arial"/>
                  <a:sym typeface="Arial"/>
                </a:endParaRPr>
              </a:p>
            </p:txBody>
          </p:sp>
          <p:sp>
            <p:nvSpPr>
              <p:cNvPr id="221" name="Google Shape;221;p7"/>
              <p:cNvSpPr/>
              <p:nvPr/>
            </p:nvSpPr>
            <p:spPr>
              <a:xfrm>
                <a:off x="8166566" y="2573690"/>
                <a:ext cx="3785948" cy="580175"/>
              </a:xfrm>
              <a:prstGeom prst="rect">
                <a:avLst/>
              </a:prstGeom>
              <a:solidFill>
                <a:srgbClr val="A6A6A6">
                  <a:alpha val="38823"/>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222" name="Google Shape;222;p7"/>
              <p:cNvSpPr txBox="1"/>
              <p:nvPr/>
            </p:nvSpPr>
            <p:spPr>
              <a:xfrm>
                <a:off x="8166566" y="2573690"/>
                <a:ext cx="3018560" cy="581896"/>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Monkey fist knot</a:t>
                </a:r>
                <a:endParaRPr sz="2800" b="0" i="0" u="none" strike="noStrike" cap="none">
                  <a:solidFill>
                    <a:schemeClr val="dk1"/>
                  </a:solidFill>
                  <a:latin typeface="Arial"/>
                  <a:ea typeface="Arial"/>
                  <a:cs typeface="Arial"/>
                  <a:sym typeface="Arial"/>
                </a:endParaRPr>
              </a:p>
            </p:txBody>
          </p:sp>
          <p:sp>
            <p:nvSpPr>
              <p:cNvPr id="223" name="Google Shape;223;p7"/>
              <p:cNvSpPr txBox="1"/>
              <p:nvPr/>
            </p:nvSpPr>
            <p:spPr>
              <a:xfrm>
                <a:off x="11264160" y="2683872"/>
                <a:ext cx="545584" cy="370141"/>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Arial"/>
                  <a:ea typeface="Arial"/>
                  <a:cs typeface="Arial"/>
                  <a:sym typeface="Arial"/>
                </a:endParaRPr>
              </a:p>
            </p:txBody>
          </p:sp>
          <p:sp>
            <p:nvSpPr>
              <p:cNvPr id="224" name="Google Shape;224;p7"/>
              <p:cNvSpPr/>
              <p:nvPr/>
            </p:nvSpPr>
            <p:spPr>
              <a:xfrm>
                <a:off x="4179211" y="2582299"/>
                <a:ext cx="3788497" cy="580174"/>
              </a:xfrm>
              <a:prstGeom prst="rect">
                <a:avLst/>
              </a:prstGeom>
              <a:solidFill>
                <a:srgbClr val="A6A6A6">
                  <a:alpha val="38823"/>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225" name="Google Shape;225;p7"/>
              <p:cNvSpPr txBox="1"/>
              <p:nvPr/>
            </p:nvSpPr>
            <p:spPr>
              <a:xfrm>
                <a:off x="4179211" y="2582299"/>
                <a:ext cx="3018560" cy="583617"/>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Fire Tower</a:t>
                </a:r>
                <a:endParaRPr sz="2800" b="0" i="0" u="none" strike="noStrike" cap="none">
                  <a:solidFill>
                    <a:schemeClr val="dk1"/>
                  </a:solidFill>
                  <a:latin typeface="Arial"/>
                  <a:ea typeface="Arial"/>
                  <a:cs typeface="Arial"/>
                  <a:sym typeface="Arial"/>
                </a:endParaRPr>
              </a:p>
            </p:txBody>
          </p:sp>
          <p:sp>
            <p:nvSpPr>
              <p:cNvPr id="226" name="Google Shape;226;p7"/>
              <p:cNvSpPr txBox="1"/>
              <p:nvPr/>
            </p:nvSpPr>
            <p:spPr>
              <a:xfrm>
                <a:off x="7276805" y="2692480"/>
                <a:ext cx="548133" cy="370140"/>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Arial"/>
                  <a:ea typeface="Arial"/>
                  <a:cs typeface="Arial"/>
                  <a:sym typeface="Arial"/>
                </a:endParaRPr>
              </a:p>
            </p:txBody>
          </p:sp>
          <p:sp>
            <p:nvSpPr>
              <p:cNvPr id="227" name="Google Shape;227;p7"/>
              <p:cNvSpPr/>
              <p:nvPr/>
            </p:nvSpPr>
            <p:spPr>
              <a:xfrm>
                <a:off x="204605" y="2570247"/>
                <a:ext cx="3785947" cy="580175"/>
              </a:xfrm>
              <a:prstGeom prst="rect">
                <a:avLst/>
              </a:prstGeom>
              <a:solidFill>
                <a:srgbClr val="A6A6A6">
                  <a:alpha val="38823"/>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228" name="Google Shape;228;p7"/>
              <p:cNvSpPr txBox="1"/>
              <p:nvPr/>
            </p:nvSpPr>
            <p:spPr>
              <a:xfrm>
                <a:off x="204605" y="2570247"/>
                <a:ext cx="3018560" cy="583618"/>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Geocaching</a:t>
                </a:r>
                <a:endParaRPr sz="2800" b="0" i="0" u="none" strike="noStrike" cap="none">
                  <a:solidFill>
                    <a:schemeClr val="dk1"/>
                  </a:solidFill>
                  <a:latin typeface="Arial"/>
                  <a:ea typeface="Arial"/>
                  <a:cs typeface="Arial"/>
                  <a:sym typeface="Arial"/>
                </a:endParaRPr>
              </a:p>
            </p:txBody>
          </p:sp>
          <p:sp>
            <p:nvSpPr>
              <p:cNvPr id="229" name="Google Shape;229;p7"/>
              <p:cNvSpPr txBox="1"/>
              <p:nvPr/>
            </p:nvSpPr>
            <p:spPr>
              <a:xfrm>
                <a:off x="3302197" y="2682151"/>
                <a:ext cx="545584" cy="368419"/>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Arial"/>
                  <a:ea typeface="Arial"/>
                  <a:cs typeface="Arial"/>
                  <a:sym typeface="Arial"/>
                </a:endParaRPr>
              </a:p>
            </p:txBody>
          </p:sp>
          <p:sp>
            <p:nvSpPr>
              <p:cNvPr id="230" name="Google Shape;230;p7"/>
              <p:cNvSpPr/>
              <p:nvPr/>
            </p:nvSpPr>
            <p:spPr>
              <a:xfrm>
                <a:off x="8161467" y="1110343"/>
                <a:ext cx="3785948" cy="581896"/>
              </a:xfrm>
              <a:prstGeom prst="rect">
                <a:avLst/>
              </a:prstGeom>
              <a:solidFill>
                <a:srgbClr val="A6A6A6">
                  <a:alpha val="38823"/>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231" name="Google Shape;231;p7"/>
              <p:cNvSpPr txBox="1"/>
              <p:nvPr/>
            </p:nvSpPr>
            <p:spPr>
              <a:xfrm>
                <a:off x="8161467" y="1110343"/>
                <a:ext cx="3016011" cy="583618"/>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Turks head slide</a:t>
                </a:r>
                <a:endParaRPr sz="2800" b="0" i="0" u="none" strike="noStrike" cap="none">
                  <a:solidFill>
                    <a:schemeClr val="dk1"/>
                  </a:solidFill>
                  <a:latin typeface="Arial"/>
                  <a:ea typeface="Arial"/>
                  <a:cs typeface="Arial"/>
                  <a:sym typeface="Arial"/>
                </a:endParaRPr>
              </a:p>
            </p:txBody>
          </p:sp>
          <p:sp>
            <p:nvSpPr>
              <p:cNvPr id="232" name="Google Shape;232;p7"/>
              <p:cNvSpPr txBox="1"/>
              <p:nvPr/>
            </p:nvSpPr>
            <p:spPr>
              <a:xfrm>
                <a:off x="11256511" y="1222247"/>
                <a:ext cx="548135" cy="368419"/>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Arial"/>
                  <a:ea typeface="Arial"/>
                  <a:cs typeface="Arial"/>
                  <a:sym typeface="Arial"/>
                </a:endParaRPr>
              </a:p>
            </p:txBody>
          </p:sp>
        </p:grpSp>
        <p:grpSp>
          <p:nvGrpSpPr>
            <p:cNvPr id="233" name="Google Shape;233;p7"/>
            <p:cNvGrpSpPr/>
            <p:nvPr/>
          </p:nvGrpSpPr>
          <p:grpSpPr>
            <a:xfrm>
              <a:off x="189386" y="3928335"/>
              <a:ext cx="11803109" cy="2759847"/>
              <a:chOff x="189386" y="3928335"/>
              <a:chExt cx="11803109" cy="2759847"/>
            </a:xfrm>
          </p:grpSpPr>
          <p:pic>
            <p:nvPicPr>
              <p:cNvPr id="234" name="Google Shape;234;p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89386" y="3928335"/>
                <a:ext cx="3805473" cy="1998451"/>
              </a:xfrm>
              <a:prstGeom prst="rect">
                <a:avLst/>
              </a:prstGeom>
              <a:noFill/>
              <a:ln>
                <a:noFill/>
              </a:ln>
            </p:spPr>
          </p:pic>
          <p:pic>
            <p:nvPicPr>
              <p:cNvPr id="235" name="Google Shape;235;p7"/>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189486" y="3931697"/>
                <a:ext cx="3805472" cy="1996771"/>
              </a:xfrm>
              <a:prstGeom prst="rect">
                <a:avLst/>
              </a:prstGeom>
              <a:noFill/>
              <a:ln>
                <a:noFill/>
              </a:ln>
            </p:spPr>
          </p:pic>
          <p:pic>
            <p:nvPicPr>
              <p:cNvPr id="236" name="Google Shape;236;p7"/>
              <p:cNvPicPr preferRelativeResize="0"/>
              <p:nvPr/>
            </p:nvPicPr>
            <p:blipFill rotWithShape="1">
              <a:blip r:embed="rId8" cstate="screen">
                <a:alphaModFix/>
                <a:extLst>
                  <a:ext uri="{28A0092B-C50C-407E-A947-70E740481C1C}">
                    <a14:useLocalDpi xmlns:a14="http://schemas.microsoft.com/office/drawing/2010/main"/>
                  </a:ext>
                </a:extLst>
              </a:blip>
              <a:srcRect b="-1159"/>
              <a:stretch/>
            </p:blipFill>
            <p:spPr>
              <a:xfrm>
                <a:off x="8187023" y="3928335"/>
                <a:ext cx="3805472" cy="1998451"/>
              </a:xfrm>
              <a:prstGeom prst="rect">
                <a:avLst/>
              </a:prstGeom>
              <a:noFill/>
              <a:ln>
                <a:noFill/>
              </a:ln>
            </p:spPr>
          </p:pic>
          <p:sp>
            <p:nvSpPr>
              <p:cNvPr id="237" name="Google Shape;237;p7"/>
              <p:cNvSpPr txBox="1"/>
              <p:nvPr/>
            </p:nvSpPr>
            <p:spPr>
              <a:xfrm>
                <a:off x="189386" y="5923425"/>
                <a:ext cx="3805473" cy="764757"/>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Go through the 1 mile orienteering course. Use map and compass to find all the controls in the woods. Will your troop be the fastest?</a:t>
                </a:r>
                <a:endParaRPr sz="2800" b="0" i="0" u="none" strike="noStrike" cap="none">
                  <a:solidFill>
                    <a:schemeClr val="dk1"/>
                  </a:solidFill>
                  <a:latin typeface="Arial"/>
                  <a:ea typeface="Arial"/>
                  <a:cs typeface="Arial"/>
                  <a:sym typeface="Arial"/>
                </a:endParaRPr>
              </a:p>
            </p:txBody>
          </p:sp>
          <p:sp>
            <p:nvSpPr>
              <p:cNvPr id="238" name="Google Shape;238;p7"/>
              <p:cNvSpPr txBox="1"/>
              <p:nvPr/>
            </p:nvSpPr>
            <p:spPr>
              <a:xfrm>
                <a:off x="4189486" y="5923425"/>
                <a:ext cx="3805472" cy="764757"/>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Need to do reaching, throwing, and line and tender rescues? We’ve got you covered. This can be paired with a troop swim</a:t>
                </a:r>
                <a:r>
                  <a:rPr lang="en-US" sz="1000" b="0" i="0" u="none" strike="noStrike" cap="none">
                    <a:solidFill>
                      <a:srgbClr val="000000"/>
                    </a:solidFill>
                    <a:latin typeface="Raleway"/>
                    <a:ea typeface="Raleway"/>
                    <a:cs typeface="Raleway"/>
                    <a:sym typeface="Raleway"/>
                  </a:rPr>
                  <a:t>.</a:t>
                </a:r>
                <a:endParaRPr sz="1800" b="0" i="0" u="none" strike="noStrike" cap="none">
                  <a:solidFill>
                    <a:schemeClr val="dk1"/>
                  </a:solidFill>
                  <a:latin typeface="Arial"/>
                  <a:ea typeface="Arial"/>
                  <a:cs typeface="Arial"/>
                  <a:sym typeface="Arial"/>
                </a:endParaRPr>
              </a:p>
            </p:txBody>
          </p:sp>
          <p:sp>
            <p:nvSpPr>
              <p:cNvPr id="239" name="Google Shape;239;p7"/>
              <p:cNvSpPr txBox="1"/>
              <p:nvPr/>
            </p:nvSpPr>
            <p:spPr>
              <a:xfrm>
                <a:off x="8187023" y="5923425"/>
                <a:ext cx="3805472" cy="764757"/>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200"/>
                  <a:buFont typeface="Raleway"/>
                  <a:buNone/>
                </a:pPr>
                <a:r>
                  <a:rPr lang="en-US" sz="1200" b="0" i="0" u="none" strike="noStrike" cap="none">
                    <a:solidFill>
                      <a:srgbClr val="000000"/>
                    </a:solidFill>
                    <a:latin typeface="Raleway"/>
                    <a:ea typeface="Raleway"/>
                    <a:cs typeface="Raleway"/>
                    <a:sym typeface="Raleway"/>
                  </a:rPr>
                  <a:t>Dissect owl pellets in Ecology and learn about the many things that make owls unique. </a:t>
                </a:r>
                <a:endParaRPr sz="2800" b="0" i="0" u="none" strike="noStrike" cap="none">
                  <a:solidFill>
                    <a:schemeClr val="dk1"/>
                  </a:solidFill>
                  <a:latin typeface="Arial"/>
                  <a:ea typeface="Arial"/>
                  <a:cs typeface="Arial"/>
                  <a:sym typeface="Arial"/>
                </a:endParaRPr>
              </a:p>
            </p:txBody>
          </p:sp>
          <p:sp>
            <p:nvSpPr>
              <p:cNvPr id="240" name="Google Shape;240;p7"/>
              <p:cNvSpPr/>
              <p:nvPr/>
            </p:nvSpPr>
            <p:spPr>
              <a:xfrm>
                <a:off x="4192046" y="5360363"/>
                <a:ext cx="3802912" cy="566424"/>
              </a:xfrm>
              <a:prstGeom prst="rect">
                <a:avLst/>
              </a:prstGeom>
              <a:solidFill>
                <a:srgbClr val="A6A6A6">
                  <a:alpha val="38823"/>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241" name="Google Shape;241;p7"/>
              <p:cNvSpPr txBox="1"/>
              <p:nvPr/>
            </p:nvSpPr>
            <p:spPr>
              <a:xfrm>
                <a:off x="4192046" y="5360363"/>
                <a:ext cx="3032085" cy="568105"/>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First class aquatics</a:t>
                </a:r>
                <a:endParaRPr sz="2800" b="0" i="0" u="none" strike="noStrike" cap="none">
                  <a:solidFill>
                    <a:schemeClr val="dk1"/>
                  </a:solidFill>
                  <a:latin typeface="Arial"/>
                  <a:ea typeface="Arial"/>
                  <a:cs typeface="Arial"/>
                  <a:sym typeface="Arial"/>
                </a:endParaRPr>
              </a:p>
            </p:txBody>
          </p:sp>
          <p:sp>
            <p:nvSpPr>
              <p:cNvPr id="242" name="Google Shape;242;p7"/>
              <p:cNvSpPr txBox="1"/>
              <p:nvPr/>
            </p:nvSpPr>
            <p:spPr>
              <a:xfrm>
                <a:off x="7303520" y="5467933"/>
                <a:ext cx="548029" cy="361368"/>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Arial"/>
                  <a:ea typeface="Arial"/>
                  <a:cs typeface="Arial"/>
                  <a:sym typeface="Arial"/>
                </a:endParaRPr>
              </a:p>
            </p:txBody>
          </p:sp>
          <p:sp>
            <p:nvSpPr>
              <p:cNvPr id="243" name="Google Shape;243;p7"/>
              <p:cNvSpPr/>
              <p:nvPr/>
            </p:nvSpPr>
            <p:spPr>
              <a:xfrm>
                <a:off x="189386" y="5360363"/>
                <a:ext cx="3802912" cy="566424"/>
              </a:xfrm>
              <a:prstGeom prst="rect">
                <a:avLst/>
              </a:prstGeom>
              <a:solidFill>
                <a:srgbClr val="A6A6A6">
                  <a:alpha val="38823"/>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244" name="Google Shape;244;p7"/>
              <p:cNvSpPr txBox="1"/>
              <p:nvPr/>
            </p:nvSpPr>
            <p:spPr>
              <a:xfrm>
                <a:off x="189386" y="5360363"/>
                <a:ext cx="3032087" cy="568105"/>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Orienteering course</a:t>
                </a:r>
                <a:endParaRPr sz="2800" b="0" i="0" u="none" strike="noStrike" cap="none">
                  <a:solidFill>
                    <a:schemeClr val="dk1"/>
                  </a:solidFill>
                  <a:latin typeface="Arial"/>
                  <a:ea typeface="Arial"/>
                  <a:cs typeface="Arial"/>
                  <a:sym typeface="Arial"/>
                </a:endParaRPr>
              </a:p>
            </p:txBody>
          </p:sp>
          <p:sp>
            <p:nvSpPr>
              <p:cNvPr id="245" name="Google Shape;245;p7"/>
              <p:cNvSpPr txBox="1"/>
              <p:nvPr/>
            </p:nvSpPr>
            <p:spPr>
              <a:xfrm>
                <a:off x="3300859" y="5467933"/>
                <a:ext cx="548029" cy="361368"/>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Arial"/>
                  <a:ea typeface="Arial"/>
                  <a:cs typeface="Arial"/>
                  <a:sym typeface="Arial"/>
                </a:endParaRPr>
              </a:p>
            </p:txBody>
          </p:sp>
          <p:sp>
            <p:nvSpPr>
              <p:cNvPr id="246" name="Google Shape;246;p7"/>
              <p:cNvSpPr/>
              <p:nvPr/>
            </p:nvSpPr>
            <p:spPr>
              <a:xfrm>
                <a:off x="8189585" y="5357001"/>
                <a:ext cx="3802910" cy="566424"/>
              </a:xfrm>
              <a:prstGeom prst="rect">
                <a:avLst/>
              </a:prstGeom>
              <a:solidFill>
                <a:srgbClr val="A6A6A6">
                  <a:alpha val="38823"/>
                </a:srgbClr>
              </a:solid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247" name="Google Shape;247;p7"/>
              <p:cNvSpPr txBox="1"/>
              <p:nvPr/>
            </p:nvSpPr>
            <p:spPr>
              <a:xfrm>
                <a:off x="8189585" y="5357001"/>
                <a:ext cx="3032085" cy="569785"/>
              </a:xfrm>
              <a:prstGeom prst="rect">
                <a:avLst/>
              </a:prstGeom>
              <a:noFill/>
              <a:ln>
                <a:noFill/>
              </a:ln>
            </p:spPr>
            <p:txBody>
              <a:bodyPr spcFirstLastPara="1" wrap="square" lIns="36575" tIns="36575" rIns="36575" bIns="36575" anchor="t" anchorCtr="0">
                <a:noAutofit/>
              </a:bodyPr>
              <a:lstStyle/>
              <a:p>
                <a:pPr marL="0" marR="0" lvl="0" indent="0" algn="r" rtl="0">
                  <a:lnSpc>
                    <a:spcPct val="100000"/>
                  </a:lnSpc>
                  <a:spcBef>
                    <a:spcPts val="0"/>
                  </a:spcBef>
                  <a:spcAft>
                    <a:spcPts val="0"/>
                  </a:spcAft>
                  <a:buClr>
                    <a:srgbClr val="FFFFFF"/>
                  </a:buClr>
                  <a:buSzPts val="2000"/>
                  <a:buFont typeface="Oswald"/>
                  <a:buNone/>
                </a:pPr>
                <a:r>
                  <a:rPr lang="en-US" sz="2000" b="1" i="0" u="none" strike="noStrike" cap="none">
                    <a:solidFill>
                      <a:srgbClr val="FFFFFF"/>
                    </a:solidFill>
                    <a:latin typeface="Oswald"/>
                    <a:ea typeface="Oswald"/>
                    <a:cs typeface="Oswald"/>
                    <a:sym typeface="Oswald"/>
                  </a:rPr>
                  <a:t>OWL PELLETS</a:t>
                </a:r>
                <a:endParaRPr sz="2800" b="0" i="0" u="none" strike="noStrike" cap="none">
                  <a:solidFill>
                    <a:schemeClr val="dk1"/>
                  </a:solidFill>
                  <a:latin typeface="Arial"/>
                  <a:ea typeface="Arial"/>
                  <a:cs typeface="Arial"/>
                  <a:sym typeface="Arial"/>
                </a:endParaRPr>
              </a:p>
            </p:txBody>
          </p:sp>
          <p:sp>
            <p:nvSpPr>
              <p:cNvPr id="248" name="Google Shape;248;p7"/>
              <p:cNvSpPr txBox="1"/>
              <p:nvPr/>
            </p:nvSpPr>
            <p:spPr>
              <a:xfrm>
                <a:off x="11301057" y="5466252"/>
                <a:ext cx="548029" cy="359688"/>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Arial"/>
                  <a:ea typeface="Arial"/>
                  <a:cs typeface="Arial"/>
                  <a:sym typeface="Arial"/>
                </a:endParaRPr>
              </a:p>
            </p:txBody>
          </p:sp>
        </p:grpSp>
      </p:grpSp>
    </p:spTree>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TotalTime>
  <Words>5915</Words>
  <Application>Microsoft Office PowerPoint</Application>
  <PresentationFormat>Widescreen</PresentationFormat>
  <Paragraphs>812</Paragraphs>
  <Slides>39</Slides>
  <Notes>37</Notes>
  <HiddenSlides>2</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39</vt:i4>
      </vt:variant>
    </vt:vector>
  </HeadingPairs>
  <TitlesOfParts>
    <vt:vector size="50" baseType="lpstr">
      <vt:lpstr>Arial</vt:lpstr>
      <vt:lpstr>Corbel</vt:lpstr>
      <vt:lpstr>Cambria</vt:lpstr>
      <vt:lpstr>Oswald</vt:lpstr>
      <vt:lpstr>Noto Sans Symbols</vt:lpstr>
      <vt:lpstr>Raleway</vt:lpstr>
      <vt:lpstr>Symbol</vt:lpstr>
      <vt:lpstr>Calibri</vt:lpstr>
      <vt:lpstr>Vitesse Medium</vt:lpstr>
      <vt:lpstr>Custom Design</vt:lpstr>
      <vt:lpstr>Banded</vt:lpstr>
      <vt:lpstr>PowerPoint Presentation</vt:lpstr>
      <vt:lpstr>SCHEDULE OVERVIEW</vt:lpstr>
      <vt:lpstr>SCHEDULE OVERVIEW</vt:lpstr>
      <vt:lpstr>FEES/FINANCIAL</vt:lpstr>
      <vt:lpstr>Merit Badge Information</vt:lpstr>
      <vt:lpstr>TROOP ACTIVITIES</vt:lpstr>
      <vt:lpstr>TROOP ACTIVITIES</vt:lpstr>
      <vt:lpstr>TROOP ACTIVITIES</vt:lpstr>
      <vt:lpstr>TROOP ACTIVITIES</vt:lpstr>
      <vt:lpstr>TROOP ACTIVITIES</vt:lpstr>
      <vt:lpstr>TROOP ACTIVITIES</vt:lpstr>
      <vt:lpstr>LOGGING CAMP</vt:lpstr>
      <vt:lpstr>EVENING ACTIVITIES</vt:lpstr>
      <vt:lpstr>EVENING ACTIVITIES</vt:lpstr>
      <vt:lpstr>EVENING ACTIVITIES</vt:lpstr>
      <vt:lpstr>EVENING ACTIVITIES</vt:lpstr>
      <vt:lpstr>BROWNSEA</vt:lpstr>
      <vt:lpstr>SCHEDULE</vt:lpstr>
      <vt:lpstr>SCHEDULE</vt:lpstr>
      <vt:lpstr>ALL-STAR PROGRAM</vt:lpstr>
      <vt:lpstr>ALL-STAR PROGRAM</vt:lpstr>
      <vt:lpstr>COUNSELOR IN TRAINING PROGRAM</vt:lpstr>
      <vt:lpstr>ADULT TRAININGS</vt:lpstr>
      <vt:lpstr>ADULT TRAININGS</vt:lpstr>
      <vt:lpstr>OLDER SCOUT PROGRAMS</vt:lpstr>
      <vt:lpstr>OLDER SCOUT PROGRAMS</vt:lpstr>
      <vt:lpstr>PowerPoint Presentation</vt:lpstr>
      <vt:lpstr>OLDER SCOUT PROGRAMS</vt:lpstr>
      <vt:lpstr>OLDER SCOUT PROGRAMS</vt:lpstr>
      <vt:lpstr>OLDER SCOUT PROGRAMS</vt:lpstr>
      <vt:lpstr>OLDER SCOUT PROGRAMS</vt:lpstr>
      <vt:lpstr>OLDER SCOUT PROGRAMS</vt:lpstr>
      <vt:lpstr>OLDER SCOUT PROGRAMS</vt:lpstr>
      <vt:lpstr>OLDER SCOUT PROGRAMS</vt:lpstr>
      <vt:lpstr>OLDER SCOUT PROGRAMS</vt:lpstr>
      <vt:lpstr>OLDER SCOUT PROGRAMS</vt:lpstr>
      <vt:lpstr>OLDER SCOUT PROGRAMS</vt:lpstr>
      <vt:lpstr>OLDER SCOUT PROGRAMS</vt:lpstr>
      <vt:lpstr>OLDER SCOUT PROGRAMS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Camp Administrator</dc:creator>
  <cp:lastModifiedBy>Brian Halloran</cp:lastModifiedBy>
  <cp:revision>9</cp:revision>
  <dcterms:created xsi:type="dcterms:W3CDTF">2022-03-01T15:10:48Z</dcterms:created>
  <dcterms:modified xsi:type="dcterms:W3CDTF">2023-03-27T18:37:37Z</dcterms:modified>
</cp:coreProperties>
</file>